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64" r:id="rId11"/>
    <p:sldId id="267" r:id="rId12"/>
    <p:sldId id="269" r:id="rId13"/>
    <p:sldId id="265" r:id="rId14"/>
    <p:sldId id="268" r:id="rId15"/>
    <p:sldId id="272" r:id="rId16"/>
    <p:sldId id="270" r:id="rId17"/>
    <p:sldId id="281" r:id="rId18"/>
    <p:sldId id="282" r:id="rId19"/>
    <p:sldId id="266" r:id="rId20"/>
    <p:sldId id="283" r:id="rId21"/>
    <p:sldId id="271" r:id="rId22"/>
    <p:sldId id="273" r:id="rId23"/>
    <p:sldId id="274" r:id="rId24"/>
    <p:sldId id="278" r:id="rId25"/>
    <p:sldId id="284" r:id="rId26"/>
    <p:sldId id="286" r:id="rId27"/>
    <p:sldId id="285" r:id="rId28"/>
    <p:sldId id="287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60"/>
  </p:normalViewPr>
  <p:slideViewPr>
    <p:cSldViewPr>
      <p:cViewPr varScale="1">
        <p:scale>
          <a:sx n="86" d="100"/>
          <a:sy n="86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29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29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29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66CC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2,2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ОМС (47 госпиталей)</c:v>
                </c:pt>
                <c:pt idx="1">
                  <c:v>Бюджет+ОМС(4 госпиталя)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0.92200000000000004</c:v>
                </c:pt>
                <c:pt idx="1">
                  <c:v>7.8000000000000028E-2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2407274797797107"/>
          <c:y val="4.4216014186597444E-2"/>
          <c:w val="0.53546394573687628"/>
          <c:h val="0.7846623546552092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госпиталей, использующих информационные технологии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smtClean="0"/>
                      <a:t>ГВВ (60,8%)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ГВВ (60,8%)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32</a:t>
                    </a:r>
                    <a:r>
                      <a:rPr lang="ru-RU" dirty="0" smtClean="0"/>
                      <a:t> ГВВ (62,7%)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smtClean="0"/>
                      <a:t>ГВВ (74,5%)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2.68026355221449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ГВВ (92,2%)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 ГВВ (92,2%)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ГВВ (</a:t>
                    </a:r>
                    <a:r>
                      <a:rPr lang="ru-RU" sz="1200" b="1" i="0" u="none" strike="noStrike" baseline="0" dirty="0" smtClean="0"/>
                      <a:t>92,2</a:t>
                    </a:r>
                    <a:r>
                      <a:rPr lang="en-US" sz="1200" b="1" i="0" u="none" strike="noStrike" baseline="0" dirty="0" smtClean="0"/>
                      <a:t>%</a:t>
                    </a:r>
                    <a:r>
                      <a:rPr lang="ru-RU" sz="1200" b="1" i="0" u="none" strike="noStrike" baseline="0" dirty="0" smtClean="0"/>
                      <a:t> 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Персонифицированный учет лекарственных препаратов</c:v>
                </c:pt>
                <c:pt idx="1">
                  <c:v>Электронная история болезни</c:v>
                </c:pt>
                <c:pt idx="2">
                  <c:v>Участие в видеоселекторах</c:v>
                </c:pt>
                <c:pt idx="3">
                  <c:v>Электронная амбулаторная карта </c:v>
                </c:pt>
                <c:pt idx="4">
                  <c:v>Автоматизированные рабочие места врачей</c:v>
                </c:pt>
                <c:pt idx="5">
                  <c:v>Наличие  защищенного канала связи</c:v>
                </c:pt>
                <c:pt idx="6">
                  <c:v>Наличие локальной сети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0.60800000000000032</c:v>
                </c:pt>
                <c:pt idx="1">
                  <c:v>0.60800000000000032</c:v>
                </c:pt>
                <c:pt idx="2">
                  <c:v>0.62700000000000033</c:v>
                </c:pt>
                <c:pt idx="3">
                  <c:v>0.74500000000000033</c:v>
                </c:pt>
                <c:pt idx="4">
                  <c:v>0.92200000000000004</c:v>
                </c:pt>
                <c:pt idx="5">
                  <c:v>0.92200000000000004</c:v>
                </c:pt>
                <c:pt idx="6">
                  <c:v>0.92200000000000004</c:v>
                </c:pt>
              </c:numCache>
            </c:numRef>
          </c:val>
        </c:ser>
        <c:axId val="120380800"/>
        <c:axId val="120386688"/>
      </c:barChart>
      <c:catAx>
        <c:axId val="120380800"/>
        <c:scaling>
          <c:orientation val="minMax"/>
        </c:scaling>
        <c:axPos val="l"/>
        <c:tickLblPos val="nextTo"/>
        <c:crossAx val="120386688"/>
        <c:crosses val="autoZero"/>
        <c:auto val="1"/>
        <c:lblAlgn val="ctr"/>
        <c:lblOffset val="100"/>
      </c:catAx>
      <c:valAx>
        <c:axId val="120386688"/>
        <c:scaling>
          <c:orientation val="minMax"/>
        </c:scaling>
        <c:axPos val="b"/>
        <c:majorGridlines/>
        <c:numFmt formatCode="0.0%" sourceLinked="1"/>
        <c:tickLblPos val="nextTo"/>
        <c:crossAx val="12038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4062041863400046E-3"/>
          <c:y val="0.91510202692819775"/>
          <c:w val="0.97423056560445587"/>
          <c:h val="6.8061773386519822E-2"/>
        </c:manualLayout>
      </c:layout>
    </c:legend>
    <c:plotVisOnly val="1"/>
    <c:dispBlanksAs val="gap"/>
  </c:chart>
  <c:txPr>
    <a:bodyPr/>
    <a:lstStyle/>
    <a:p>
      <a:pPr>
        <a:defRPr sz="1200" b="1" i="0" baseline="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CCFF"/>
            </a:solidFill>
          </c:spPr>
          <c:dPt>
            <c:idx val="0"/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3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2.27573280388200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90,2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</a:t>
                    </a:r>
                  </a:p>
                  <a:p>
                    <a:r>
                      <a:rPr lang="ru-RU" dirty="0" smtClean="0"/>
                      <a:t>46ГВВ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6823705920581134E-3"/>
                  <c:y val="-8.533998014557521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43,1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</a:t>
                    </a:r>
                  </a:p>
                  <a:p>
                    <a:r>
                      <a:rPr lang="ru-RU" dirty="0" smtClean="0"/>
                      <a:t>22 ГВВ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6823705920581134E-3"/>
                  <c:y val="-1.99126620339675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9,8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</a:t>
                    </a:r>
                  </a:p>
                  <a:p>
                    <a:r>
                      <a:rPr lang="ru-RU" dirty="0" smtClean="0"/>
                      <a:t>5ГВВ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6823705920581134E-3"/>
                  <c:y val="-1.99126620339675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</a:t>
                    </a:r>
                    <a:br>
                      <a:rPr lang="ru-RU" dirty="0" smtClean="0"/>
                    </a:br>
                    <a:r>
                      <a:rPr lang="ru-RU" dirty="0" smtClean="0"/>
                      <a:t>21 ГВВ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Стационарные и поликлинические отделения</c:v>
                </c:pt>
                <c:pt idx="1">
                  <c:v>Дневные стационары </c:v>
                </c:pt>
                <c:pt idx="2">
                  <c:v>Стационары без поликлинических отделений </c:v>
                </c:pt>
                <c:pt idx="3">
                  <c:v>Гериатрические центры(392 койки)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0.90200000000000002</c:v>
                </c:pt>
                <c:pt idx="1">
                  <c:v>0.43100000000000016</c:v>
                </c:pt>
                <c:pt idx="2">
                  <c:v>9.8000000000000032E-2</c:v>
                </c:pt>
                <c:pt idx="3">
                  <c:v>0.41200000000000009</c:v>
                </c:pt>
              </c:numCache>
            </c:numRef>
          </c:val>
        </c:ser>
        <c:dLbls>
          <c:showVal val="1"/>
        </c:dLbls>
        <c:shape val="cylinder"/>
        <c:axId val="98833920"/>
        <c:axId val="98835456"/>
        <c:axId val="0"/>
      </c:bar3DChart>
      <c:catAx>
        <c:axId val="98833920"/>
        <c:scaling>
          <c:orientation val="minMax"/>
        </c:scaling>
        <c:axPos val="b"/>
        <c:tickLblPos val="nextTo"/>
        <c:crossAx val="98835456"/>
        <c:crosses val="autoZero"/>
        <c:auto val="1"/>
        <c:lblAlgn val="ctr"/>
        <c:lblOffset val="100"/>
      </c:catAx>
      <c:valAx>
        <c:axId val="98835456"/>
        <c:scaling>
          <c:orientation val="minMax"/>
        </c:scaling>
        <c:axPos val="l"/>
        <c:majorGridlines/>
        <c:numFmt formatCode="0.0%" sourceLinked="1"/>
        <c:tickLblPos val="nextTo"/>
        <c:crossAx val="98833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 i="0" baseline="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rgbClr val="66CCFF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максимальное значение</c:v>
                </c:pt>
                <c:pt idx="1">
                  <c:v>среднее значение</c:v>
                </c:pt>
                <c:pt idx="2">
                  <c:v>минимальное значение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0.95700000000000052</c:v>
                </c:pt>
                <c:pt idx="1">
                  <c:v>0.68</c:v>
                </c:pt>
                <c:pt idx="2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медицинские сестры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862880046563825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4.9444864596016963E-2"/>
                  <c:y val="-2.9363907249359195E-2"/>
                </c:manualLayout>
              </c:layout>
              <c:showVal val="1"/>
            </c:dLbl>
            <c:dLbl>
              <c:idx val="2"/>
              <c:layout>
                <c:manualLayout>
                  <c:x val="2.4722432298008367E-2"/>
                  <c:y val="-4.4045860874038723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максимальное значение</c:v>
                </c:pt>
                <c:pt idx="1">
                  <c:v>среднее значение</c:v>
                </c:pt>
                <c:pt idx="2">
                  <c:v>минимальное значение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0.97000000000000053</c:v>
                </c:pt>
                <c:pt idx="1">
                  <c:v>0.75700000000000056</c:v>
                </c:pt>
                <c:pt idx="2">
                  <c:v>0.29800000000000032</c:v>
                </c:pt>
              </c:numCache>
            </c:numRef>
          </c:val>
        </c:ser>
        <c:shape val="cylinder"/>
        <c:axId val="98868608"/>
        <c:axId val="91010176"/>
        <c:axId val="0"/>
      </c:bar3DChart>
      <c:catAx>
        <c:axId val="98868608"/>
        <c:scaling>
          <c:orientation val="minMax"/>
        </c:scaling>
        <c:delete val="1"/>
        <c:axPos val="b"/>
        <c:tickLblPos val="none"/>
        <c:crossAx val="91010176"/>
        <c:crosses val="autoZero"/>
        <c:auto val="1"/>
        <c:lblAlgn val="ctr"/>
        <c:lblOffset val="100"/>
      </c:catAx>
      <c:valAx>
        <c:axId val="91010176"/>
        <c:scaling>
          <c:orientation val="minMax"/>
        </c:scaling>
        <c:axPos val="l"/>
        <c:majorGridlines/>
        <c:numFmt formatCode="0.0%" sourceLinked="1"/>
        <c:tickLblPos val="nextTo"/>
        <c:crossAx val="9886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650977168736498"/>
          <c:y val="0.87777360311905106"/>
          <c:w val="0.65625124707151405"/>
          <c:h val="0.10020346644393288"/>
        </c:manualLayout>
      </c:layout>
    </c:legend>
    <c:plotVisOnly val="1"/>
    <c:dispBlanksAs val="gap"/>
  </c:chart>
  <c:txPr>
    <a:bodyPr/>
    <a:lstStyle/>
    <a:p>
      <a:pPr>
        <a:defRPr sz="1400" b="1" i="0" baseline="0"/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19,0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- 10ГВВ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55,0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-28 ГВВ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- 11 ГВВ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4,0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- 2 ГВВ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до 100 коек</c:v>
                </c:pt>
                <c:pt idx="1">
                  <c:v>100-250 коек</c:v>
                </c:pt>
                <c:pt idx="2">
                  <c:v>250-500 коек</c:v>
                </c:pt>
                <c:pt idx="3">
                  <c:v>более 1000 коек(г.Санкт-Петербург,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0.19</c:v>
                </c:pt>
                <c:pt idx="1">
                  <c:v>0.55000000000000004</c:v>
                </c:pt>
                <c:pt idx="2">
                  <c:v>0.22</c:v>
                </c:pt>
                <c:pt idx="3">
                  <c:v>4.0000000000000022E-2</c:v>
                </c:pt>
              </c:numCache>
            </c:numRef>
          </c:val>
        </c:ser>
        <c:dLbls>
          <c:showVal val="1"/>
        </c:dLbls>
        <c:shape val="cylinder"/>
        <c:axId val="98685312"/>
        <c:axId val="98686848"/>
        <c:axId val="0"/>
      </c:bar3DChart>
      <c:catAx>
        <c:axId val="98685312"/>
        <c:scaling>
          <c:orientation val="minMax"/>
        </c:scaling>
        <c:axPos val="b"/>
        <c:tickLblPos val="nextTo"/>
        <c:crossAx val="98686848"/>
        <c:crosses val="autoZero"/>
        <c:auto val="1"/>
        <c:lblAlgn val="ctr"/>
        <c:lblOffset val="100"/>
      </c:catAx>
      <c:valAx>
        <c:axId val="98686848"/>
        <c:scaling>
          <c:orientation val="minMax"/>
        </c:scaling>
        <c:axPos val="l"/>
        <c:majorGridlines/>
        <c:numFmt formatCode="0.0%" sourceLinked="1"/>
        <c:tickLblPos val="nextTo"/>
        <c:crossAx val="98685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 i="0" baseline="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УБД</c:v>
                </c:pt>
                <c:pt idx="1">
                  <c:v>Ветераны ВОВ</c:v>
                </c:pt>
                <c:pt idx="2">
                  <c:v>Инвалиды и участники ВОВ</c:v>
                </c:pt>
                <c:pt idx="3">
                  <c:v>Вдовы погибших(умерших)</c:v>
                </c:pt>
                <c:pt idx="4">
                  <c:v>Члены семей погибших(умерших)</c:v>
                </c:pt>
                <c:pt idx="5">
                  <c:v>Узники концлагерей</c:v>
                </c:pt>
                <c:pt idx="6">
                  <c:v>Жители блогадного Ленинграда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23.4</c:v>
                </c:pt>
                <c:pt idx="1">
                  <c:v>19.899999999999999</c:v>
                </c:pt>
                <c:pt idx="2">
                  <c:v>9.3000000000000007</c:v>
                </c:pt>
                <c:pt idx="3">
                  <c:v>4.9000000000000004</c:v>
                </c:pt>
                <c:pt idx="4">
                  <c:v>3.8</c:v>
                </c:pt>
                <c:pt idx="5">
                  <c:v>3.1</c:v>
                </c:pt>
                <c:pt idx="6">
                  <c:v>2.9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Труженники тыла</c:v>
                </c:pt>
                <c:pt idx="1">
                  <c:v>Дети войны</c:v>
                </c:pt>
                <c:pt idx="2">
                  <c:v>Реабилит.,репрессированные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15.8</c:v>
                </c:pt>
                <c:pt idx="1">
                  <c:v>14.3</c:v>
                </c:pt>
                <c:pt idx="2">
                  <c:v>2.6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41,0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врачи</c:v>
                </c:pt>
                <c:pt idx="1">
                  <c:v>мед.сестры</c:v>
                </c:pt>
                <c:pt idx="2">
                  <c:v>младший мед.персонал</c:v>
                </c:pt>
                <c:pt idx="3">
                  <c:v>админ.-управл. персонал</c:v>
                </c:pt>
                <c:pt idx="4">
                  <c:v>прочий персонал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23.2</c:v>
                </c:pt>
                <c:pt idx="2">
                  <c:v>18</c:v>
                </c:pt>
                <c:pt idx="3">
                  <c:v>36.800000000000004</c:v>
                </c:pt>
                <c:pt idx="4">
                  <c:v>18.399999999999999</c:v>
                </c:pt>
              </c:numCache>
            </c:numRef>
          </c:val>
        </c:ser>
        <c:shape val="cylinder"/>
        <c:axId val="119905664"/>
        <c:axId val="119907456"/>
        <c:axId val="0"/>
      </c:bar3DChart>
      <c:catAx>
        <c:axId val="119905664"/>
        <c:scaling>
          <c:orientation val="minMax"/>
        </c:scaling>
        <c:axPos val="b"/>
        <c:tickLblPos val="nextTo"/>
        <c:crossAx val="119907456"/>
        <c:crosses val="autoZero"/>
        <c:auto val="1"/>
        <c:lblAlgn val="ctr"/>
        <c:lblOffset val="100"/>
      </c:catAx>
      <c:valAx>
        <c:axId val="119907456"/>
        <c:scaling>
          <c:orientation val="minMax"/>
        </c:scaling>
        <c:axPos val="l"/>
        <c:majorGridlines/>
        <c:numFmt formatCode="General" sourceLinked="1"/>
        <c:tickLblPos val="nextTo"/>
        <c:crossAx val="119905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9.2592592592592744E-3"/>
                  <c:y val="-9.661835748792266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2592592592592744E-3"/>
                  <c:y val="-1.20772946859903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1728395061727828E-3"/>
                  <c:y val="-1.69082125603865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432098765432108E-2"/>
                  <c:y val="-1.4492753623188409E-2"/>
                </c:manualLayout>
              </c:layout>
              <c:showVal val="1"/>
            </c:dLbl>
            <c:dLbl>
              <c:idx val="4"/>
              <c:layout>
                <c:manualLayout>
                  <c:x val="1.2345679012345689E-2"/>
                  <c:y val="-9.66183574879227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врачи</c:v>
                </c:pt>
                <c:pt idx="1">
                  <c:v>мед.сестры</c:v>
                </c:pt>
                <c:pt idx="2">
                  <c:v>младший мед.персонал</c:v>
                </c:pt>
                <c:pt idx="3">
                  <c:v>админ-управл. персонал</c:v>
                </c:pt>
                <c:pt idx="4">
                  <c:v>прочий персонал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</c:v>
                </c:pt>
                <c:pt idx="1">
                  <c:v>31</c:v>
                </c:pt>
                <c:pt idx="2">
                  <c:v>26</c:v>
                </c:pt>
                <c:pt idx="3">
                  <c:v>52.2</c:v>
                </c:pt>
                <c:pt idx="4">
                  <c:v>27</c:v>
                </c:pt>
              </c:numCache>
            </c:numRef>
          </c:val>
        </c:ser>
        <c:dLbls>
          <c:showVal val="1"/>
        </c:dLbls>
        <c:shape val="cylinder"/>
        <c:axId val="120116352"/>
        <c:axId val="120117888"/>
        <c:axId val="0"/>
      </c:bar3DChart>
      <c:catAx>
        <c:axId val="120116352"/>
        <c:scaling>
          <c:orientation val="minMax"/>
        </c:scaling>
        <c:axPos val="b"/>
        <c:tickLblPos val="nextTo"/>
        <c:crossAx val="120117888"/>
        <c:crosses val="autoZero"/>
        <c:auto val="1"/>
        <c:lblAlgn val="ctr"/>
        <c:lblOffset val="100"/>
      </c:catAx>
      <c:valAx>
        <c:axId val="120117888"/>
        <c:scaling>
          <c:orientation val="minMax"/>
        </c:scaling>
        <c:axPos val="l"/>
        <c:majorGridlines/>
        <c:numFmt formatCode="General" sourceLinked="1"/>
        <c:tickLblPos val="nextTo"/>
        <c:crossAx val="120116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ГВВ (2,0%)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 ГВВ (3,9%)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ru-RU" baseline="0" dirty="0" smtClean="0"/>
                      <a:t> ГВВ (23,5%)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r>
                      <a:rPr lang="ru-RU" baseline="0" dirty="0" smtClean="0"/>
                      <a:t> ГВВ (27,5%)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 ГВВ (31,4%)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Колопроктология</c:v>
                </c:pt>
                <c:pt idx="1">
                  <c:v>Офтальмология</c:v>
                </c:pt>
                <c:pt idx="2">
                  <c:v>Урология</c:v>
                </c:pt>
                <c:pt idx="3">
                  <c:v>Травматология</c:v>
                </c:pt>
                <c:pt idx="4">
                  <c:v>Хирургия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2.0000000000000011E-2</c:v>
                </c:pt>
                <c:pt idx="1">
                  <c:v>3.9000000000000014E-2</c:v>
                </c:pt>
                <c:pt idx="2">
                  <c:v>0.23500000000000001</c:v>
                </c:pt>
                <c:pt idx="3">
                  <c:v>0.27500000000000002</c:v>
                </c:pt>
                <c:pt idx="4">
                  <c:v>0.31400000000000017</c:v>
                </c:pt>
              </c:numCache>
            </c:numRef>
          </c:val>
        </c:ser>
        <c:axId val="120318208"/>
        <c:axId val="120320000"/>
      </c:barChart>
      <c:catAx>
        <c:axId val="120318208"/>
        <c:scaling>
          <c:orientation val="minMax"/>
        </c:scaling>
        <c:axPos val="l"/>
        <c:tickLblPos val="nextTo"/>
        <c:crossAx val="120320000"/>
        <c:crosses val="autoZero"/>
        <c:auto val="1"/>
        <c:lblAlgn val="ctr"/>
        <c:lblOffset val="100"/>
      </c:catAx>
      <c:valAx>
        <c:axId val="120320000"/>
        <c:scaling>
          <c:orientation val="minMax"/>
        </c:scaling>
        <c:axPos val="b"/>
        <c:majorGridlines/>
        <c:numFmt formatCode="0.0%" sourceLinked="1"/>
        <c:tickLblPos val="nextTo"/>
        <c:crossAx val="120318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 i="0" baseline="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0.25532</cdr:x>
      <cdr:y>0.35485</cdr:y>
    </cdr:from>
    <cdr:to>
      <cdr:x>0.41302</cdr:x>
      <cdr:y>0.58377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8576" y="1227782"/>
          <a:ext cx="129614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0.2378</cdr:x>
      <cdr:y>0.35485</cdr:y>
    </cdr:from>
    <cdr:to>
      <cdr:x>0.34293</cdr:x>
      <cdr:y>0.4589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4560" y="1227782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25 ГВВ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0.49187</cdr:x>
      <cdr:y>0.4589</cdr:y>
    </cdr:from>
    <cdr:to>
      <cdr:x>0.597</cdr:x>
      <cdr:y>0.56296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42792" y="1587822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18ГВВ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0.74817</cdr:x>
      <cdr:y>0.49071</cdr:y>
    </cdr:from>
    <cdr:to>
      <cdr:x>0.84267</cdr:x>
      <cdr:y>0.90836</cdr:y>
    </cdr:to>
    <cdr:sp macro="" textlink="">
      <cdr:nvSpPr>
        <cdr:cNvPr id="2" name="TextBox 1"/>
        <cdr:cNvSpPr txBox="1"/>
      </cdr:nvSpPr>
      <cdr:spPr>
        <a:xfrm xmlns:a="http://schemas.openxmlformats.org/drawingml/2006/main" rot="18879493">
          <a:off x="6121171" y="3427457"/>
          <a:ext cx="230425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г.Екатеринбург)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2E789-109D-4713-93C8-C35E4FF96C7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AAB78-CCCF-44CE-A3A1-7AC3BF8EFB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источник финансирования всех Госпиталей - средства ТФОМС - более 90%. Кроме этого практически в каждом госпитале выделяются средства из территориального бюджета.  В госпиталях Иркутска, Павловска, Пермь, Пскова, Оренбурга, Пятигорска и Твери основным источником финансирования является бюджет.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большинстве Госпиталей поступают доходы от платных услуг. Их удельный вес до 2% от общего объема финансирования. В большинстве госпиталей поступают целевые средства: благотворительность, пожертвования и 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8D62-9246-4E58-80D4-B3DDE764014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407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37 представленных госпиталей 29 имеют поликлиники, в 22 госпиталях развернуты дневные стационары. На базе 11 госпиталей имеются Центры</a:t>
            </a:r>
          </a:p>
          <a:p>
            <a:pPr algn="just"/>
            <a:r>
              <a:rPr lang="ru-RU" sz="1100" b="0" dirty="0" smtClean="0">
                <a:solidFill>
                  <a:schemeClr val="tx1"/>
                </a:solidFill>
              </a:rPr>
              <a:t>Центры</a:t>
            </a:r>
            <a:r>
              <a:rPr lang="ru-RU" sz="1100" b="0" baseline="0" dirty="0" smtClean="0">
                <a:solidFill>
                  <a:schemeClr val="tx1"/>
                </a:solidFill>
              </a:rPr>
              <a:t> </a:t>
            </a:r>
            <a:r>
              <a:rPr lang="ru-RU" sz="1100" b="0" dirty="0" smtClean="0">
                <a:solidFill>
                  <a:schemeClr val="tx1"/>
                </a:solidFill>
              </a:rPr>
              <a:t>гериатрические</a:t>
            </a:r>
          </a:p>
          <a:p>
            <a:pPr marL="0" indent="0" algn="just">
              <a:buFontTx/>
              <a:buNone/>
            </a:pPr>
            <a:r>
              <a:rPr lang="ru-RU" sz="1100" b="0" dirty="0" smtClean="0">
                <a:solidFill>
                  <a:schemeClr val="tx1"/>
                </a:solidFill>
              </a:rPr>
              <a:t>Центры</a:t>
            </a:r>
            <a:r>
              <a:rPr lang="ru-RU" sz="1100" b="0" baseline="0" dirty="0" smtClean="0">
                <a:solidFill>
                  <a:schemeClr val="tx1"/>
                </a:solidFill>
              </a:rPr>
              <a:t> </a:t>
            </a:r>
            <a:r>
              <a:rPr lang="ru-RU" sz="1100" b="0" dirty="0" smtClean="0">
                <a:solidFill>
                  <a:schemeClr val="tx1"/>
                </a:solidFill>
              </a:rPr>
              <a:t>медицинской, медико-психологической, психосоматической  реабилитации для ветеранов войн, в том числе и воинов-интернационалистов</a:t>
            </a:r>
          </a:p>
          <a:p>
            <a:pPr marL="0" indent="0" algn="just">
              <a:buFontTx/>
              <a:buNone/>
            </a:pPr>
            <a:r>
              <a:rPr lang="ru-RU" sz="1100" b="0" dirty="0" smtClean="0">
                <a:solidFill>
                  <a:schemeClr val="tx1"/>
                </a:solidFill>
              </a:rPr>
              <a:t>Центры</a:t>
            </a:r>
            <a:r>
              <a:rPr lang="ru-RU" sz="1100" b="0" baseline="0" dirty="0" smtClean="0">
                <a:solidFill>
                  <a:schemeClr val="tx1"/>
                </a:solidFill>
              </a:rPr>
              <a:t> </a:t>
            </a:r>
            <a:r>
              <a:rPr lang="ru-RU" sz="1100" b="0" dirty="0" smtClean="0">
                <a:solidFill>
                  <a:schemeClr val="tx1"/>
                </a:solidFill>
              </a:rPr>
              <a:t>восстановительного лечения</a:t>
            </a:r>
          </a:p>
          <a:p>
            <a:pPr marL="0" indent="0" algn="just">
              <a:buFontTx/>
              <a:buNone/>
            </a:pPr>
            <a:r>
              <a:rPr lang="ru-RU" sz="1100" b="0" dirty="0" smtClean="0">
                <a:solidFill>
                  <a:schemeClr val="tx1"/>
                </a:solidFill>
              </a:rPr>
              <a:t>Центры</a:t>
            </a:r>
            <a:r>
              <a:rPr lang="ru-RU" sz="1100" b="0" baseline="0" dirty="0" smtClean="0">
                <a:solidFill>
                  <a:schemeClr val="tx1"/>
                </a:solidFill>
              </a:rPr>
              <a:t> </a:t>
            </a:r>
            <a:r>
              <a:rPr lang="ru-RU" sz="1100" b="0" dirty="0" smtClean="0">
                <a:solidFill>
                  <a:schemeClr val="tx1"/>
                </a:solidFill>
              </a:rPr>
              <a:t>Артериальной гипертонии и другие</a:t>
            </a:r>
          </a:p>
          <a:p>
            <a:endParaRPr lang="ru-RU" sz="11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BD9E5-3BC5-49D2-89CE-4DE7198F3FE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16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Большая часть госпиталей – 35,2% имеют штатную численность от 200 до 400 ставок.</a:t>
            </a:r>
          </a:p>
          <a:p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Наименьшее количество ставок в Калининградском госпитале (98,5), наибольшее в Екатеринбургском – 2228,0.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BD9E5-3BC5-49D2-89CE-4DE7198F3FE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991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квалификации врачей по госпиталям в 2015 году составил в среднем 68%. Наименьший уровень квалификации врачей 34% в Челябинском госпитале, наиболее высокий - 95,7% в Новосибирском госпитале №2 . В 21 госпитале (56,8%) уровень квалификации врачей составил 65% и выше.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квалификации медицинских сестер по госпиталям в среднем составил  75,7%. Наиболее низкий уровень квалификации сестер 29,8% в Сыктывкаре, наиболее высокий  - 97% в Новосибирском госпитале №3. В 30 госпиталях (81,1%) уровень квалификации медицинских сестер составил 65% и выше.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BD9E5-3BC5-49D2-89CE-4DE7198F3FE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36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36 госпиталей из 37 оказывают терапевтическую  помощь. В один госпиталь фтизиатрический.</a:t>
            </a:r>
            <a:r>
              <a:rPr lang="ru-RU" baseline="0" dirty="0" smtClean="0"/>
              <a:t> </a:t>
            </a:r>
            <a:r>
              <a:rPr lang="ru-RU" dirty="0" smtClean="0"/>
              <a:t>В госпиталях преобладают койки терапевтического и неврологического</a:t>
            </a:r>
            <a:r>
              <a:rPr lang="ru-RU" baseline="0" dirty="0" smtClean="0"/>
              <a:t> профиля.</a:t>
            </a:r>
          </a:p>
          <a:p>
            <a:r>
              <a:rPr lang="ru-RU" baseline="0" dirty="0" smtClean="0"/>
              <a:t> 3 госпиталя имеют в своей структуре психиатрические, психотерапевтические и/или психоневрологические койки (</a:t>
            </a:r>
            <a:r>
              <a:rPr lang="ru-RU" baseline="0" dirty="0" err="1" smtClean="0"/>
              <a:t>Екатеринбрг</a:t>
            </a:r>
            <a:r>
              <a:rPr lang="ru-RU" baseline="0" dirty="0" smtClean="0"/>
              <a:t>, Оренбург, Красноярск).</a:t>
            </a:r>
          </a:p>
          <a:p>
            <a:r>
              <a:rPr lang="ru-RU" baseline="0" dirty="0" smtClean="0"/>
              <a:t>В 6 госпиталях имеются специализированные отделения для лечения или реабилитации  Ветеранов боевых действий.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BD9E5-3BC5-49D2-89CE-4DE7198F3FE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11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Наибольшая заработная плата по всем категориям по г. Санкт Петербургу и Владивостоку.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Наибольшая по врачам - Тверь, Санкт - Петербург, Владивосток - более 55 000 рублей. Наименьшая по врачам в Ижевске и в Смоленске 25 500 рублей.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среднему медицинскому персоналу наименьшая в Тамбове и Павловске Воронежской области 15 600.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младшему медперсоналу самая большая зарплата в Санкт -Петербурге, самая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низкаяа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Павловске, Смоленске, Тамбове, Ульяновске от 10000 до 11000 рублей.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6 учреждениям заработная плата АУП более 60 000 рублей. (Владивосток Иркутск Крым, Пятигорск, Санкт - Петербург, Свердловск. Наименьшая - Курган. Оренбург, Смоленск до 20 000 рублей.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8D62-9246-4E58-80D4-B3DDE764014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15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Высокотехнологичную помощь оказывают в 12 госпиталях (32,4%) по разным профилям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BD9E5-3BC5-49D2-89CE-4DE7198F3FE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64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Уровень информатизации госпиталей на среднем уровне. В 29 госпиталях из 37 организованы автоматизированные рабочие места врачей. В 23 стационарах</a:t>
            </a:r>
            <a:r>
              <a:rPr lang="ru-RU" baseline="0" dirty="0" smtClean="0"/>
              <a:t> 18 поликлиниках функционируют электронная история болезни и электронная амбулаторная карта.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BD9E5-3BC5-49D2-89CE-4DE7198F3FE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78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B7B4D-B6DA-43A5-8687-176D6CC48C52}" type="datetimeFigureOut">
              <a:rPr lang="ru-RU" smtClean="0"/>
              <a:pPr/>
              <a:t>09.08.2017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E3DD-3C99-47CD-80A9-D3916E98A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hvw.ru/gospitalya/item/2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uhvw.ru/gospitalya/item/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hvw.ru/gospitalya/item/4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uhvw.ru/gospitalya/item/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hvw.ru/gospitalya/item/chelyabinskaya-oblast-gbuz-chelyabinskij-oblastnoj-klinicheskij-terapevticheskij-gospital-veteranov-vojn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uhvw.ru/gospitalya/item/2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hvw.ru/gospitalya/item/11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hyperlink" Target="http://uhvw.ru/gospitalya/item/3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hvw.ru/gospitalya/item/19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://uhvw.ru/gospitalya/item/krym-respublika-gbuz-respubliki-krym-krymskij-respublikanskij-klinicheskij-gospital-dlya-veteranov-voj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hvw.ru/gospitalya/item/14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hyperlink" Target="http://uhvw.ru/gospitalya/item/3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hvw.ru/gospitalya/item/g-moskva-guz-departamenta-zdravoohraneniya-g-moskvy-gospital-veteranov-vojn-3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uhvw.ru/gospitalya/item/2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hvw.ru/gospitalya/item/21" TargetMode="External"/><Relationship Id="rId5" Type="http://schemas.openxmlformats.org/officeDocument/2006/relationships/hyperlink" Target="http://uhvw.ru/gospitalya/item/22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hvw.ru/gospitalya/item/33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uhvw.ru/gospitalya/item/3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hvw.ru/gospitalya/item/31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hyperlink" Target="http://uhvw.ru/gospitalya/item/3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hvw.ru/gospitalya/item/velikij-novgorod-gobuz-klinicheskij-gospital-veteranov-vojn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://uhvw.ru/gospitalya/item/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hvw.ru/gospitalya/item/37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hyperlink" Target="http://uhvw.ru/gospitalya/item/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hvw.ru/gospitalya/item/6" TargetMode="External"/><Relationship Id="rId4" Type="http://schemas.openxmlformats.org/officeDocument/2006/relationships/hyperlink" Target="http://uhvw.ru/gospitalya/item/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496944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«Анализ работы организации оказания медицинской помощи ветеранам в госпиталях ветеранов войн России».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8424936" cy="17728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«Союза» Канунникова Людмила Владимировна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врач РФ, главный врач Новосибирского областного госпиталя №2 ветеранов войн, д.м.н., профессор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ГВВ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6632"/>
            <a:ext cx="2376264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63813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Финансирование госпиталей ветеранов войн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55776135"/>
              </p:ext>
            </p:extLst>
          </p:nvPr>
        </p:nvGraphicFramePr>
        <p:xfrm>
          <a:off x="107504" y="1600200"/>
          <a:ext cx="90364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345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65373769"/>
              </p:ext>
            </p:extLst>
          </p:nvPr>
        </p:nvGraphicFramePr>
        <p:xfrm>
          <a:off x="395536" y="980728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Структура госпиталей ветеранов войн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0971659"/>
              </p:ext>
            </p:extLst>
          </p:nvPr>
        </p:nvGraphicFramePr>
        <p:xfrm>
          <a:off x="457200" y="1481138"/>
          <a:ext cx="8147248" cy="33466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09743"/>
                <a:gridCol w="4237505"/>
              </a:tblGrid>
              <a:tr h="507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Штатная численность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госпиталей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200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10 (19,6%)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9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200-400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effectLst/>
                        </a:rPr>
                        <a:t>8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(54,9%)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9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400-600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 (11,8%)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9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600 - 1000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 (13,7%)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Анализ штатной численности в госпиталях (19 000 ч)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0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874810850"/>
              </p:ext>
            </p:extLst>
          </p:nvPr>
        </p:nvGraphicFramePr>
        <p:xfrm>
          <a:off x="0" y="1481138"/>
          <a:ext cx="9144000" cy="410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5589240"/>
            <a:ext cx="8219256" cy="100811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 </a:t>
            </a:r>
            <a:r>
              <a:rPr lang="ru-RU" sz="2000" dirty="0"/>
              <a:t>24 госпиталях </a:t>
            </a:r>
            <a:r>
              <a:rPr lang="ru-RU" sz="2000" dirty="0" smtClean="0"/>
              <a:t>(47,0%) медицинские работники имеют ученые степени и ученые звания.</a:t>
            </a: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Уровень квалификации медицинского персонала госпиталей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804248" y="4221088"/>
            <a:ext cx="864096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8 ГВВ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36999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348361893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Коечная мощность госпиталей (13 </a:t>
            </a:r>
            <a:r>
              <a:rPr lang="ru-RU" sz="2800" dirty="0" err="1" smtClean="0">
                <a:solidFill>
                  <a:srgbClr val="C00000"/>
                </a:solidFill>
              </a:rPr>
              <a:t>тыс</a:t>
            </a:r>
            <a:r>
              <a:rPr lang="ru-RU" sz="2800" dirty="0" smtClean="0">
                <a:solidFill>
                  <a:srgbClr val="C00000"/>
                </a:solidFill>
              </a:rPr>
              <a:t> коек)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4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1244987"/>
              </p:ext>
            </p:extLst>
          </p:nvPr>
        </p:nvGraphicFramePr>
        <p:xfrm>
          <a:off x="-1" y="836712"/>
          <a:ext cx="9144001" cy="57292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80498"/>
                <a:gridCol w="3120347"/>
                <a:gridCol w="1543156"/>
              </a:tblGrid>
              <a:tr h="3664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Профиль отделения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</a:rPr>
                        <a:t>Количество госпиталей, имеющие данный профиль отделений</a:t>
                      </a:r>
                      <a:endParaRPr lang="ru-RU" sz="11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Количество коек </a:t>
                      </a:r>
                      <a:r>
                        <a:rPr lang="ru-RU" sz="1200" b="1" dirty="0" smtClean="0">
                          <a:effectLst/>
                          <a:latin typeface="+mj-lt"/>
                        </a:rPr>
                        <a:t>по профилям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4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терапия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4317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4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</a:rPr>
                        <a:t>неврология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2275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8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</a:rPr>
                        <a:t>медико-психологическая реабилитация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1939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8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</a:rPr>
                        <a:t>гериатрия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392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8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</a:rPr>
                        <a:t>медицинская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+mj-lt"/>
                        </a:rPr>
                        <a:t>реабилитация и восстановительное лечение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/>
                        </a:rPr>
                        <a:t>7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512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</a:rPr>
                        <a:t>отделение паллиативной помощи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285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</a:rPr>
                        <a:t>кардиология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хирургия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травматология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урология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анестезиология и реанимация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</a:rPr>
                        <a:t>отоларингология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+mj-lt"/>
                        </a:rPr>
                        <a:t>нефрология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пульмонология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</a:rPr>
                        <a:t>психоневрология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</a:rPr>
                        <a:t>офтальмология</a:t>
                      </a:r>
                      <a:endParaRPr lang="ru-RU" sz="11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</a:rPr>
                        <a:t>эндокринология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фтизиатрия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</a:rPr>
                        <a:t>психиатрия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5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+mj-lt"/>
                        </a:rPr>
                        <a:t>колопроктология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ИТОГО: 20 профилей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Профили отделений в госпиталях ветеранов войн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0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3537206"/>
              </p:ext>
            </p:extLst>
          </p:nvPr>
        </p:nvGraphicFramePr>
        <p:xfrm>
          <a:off x="395536" y="1196752"/>
          <a:ext cx="8424936" cy="47658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79688"/>
                <a:gridCol w="1845248"/>
              </a:tblGrid>
              <a:tr h="613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Категории пролеченных пациентов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Средние </a:t>
                      </a:r>
                      <a:r>
                        <a:rPr lang="ru-RU" sz="1600" dirty="0" smtClean="0">
                          <a:effectLst/>
                        </a:rPr>
                        <a:t>значения, 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Участники боевых </a:t>
                      </a:r>
                      <a:r>
                        <a:rPr lang="ru-RU" sz="1600" dirty="0" smtClean="0">
                          <a:effectLst/>
                        </a:rPr>
                        <a:t>действий (Воины </a:t>
                      </a:r>
                      <a:r>
                        <a:rPr lang="ru-RU" sz="1600" dirty="0">
                          <a:effectLst/>
                        </a:rPr>
                        <a:t>– интернационалисты, участники событий </a:t>
                      </a:r>
                      <a:r>
                        <a:rPr lang="ru-RU" sz="1600" dirty="0" smtClean="0">
                          <a:effectLst/>
                        </a:rPr>
                        <a:t>на Северном Кавказе и </a:t>
                      </a:r>
                      <a:r>
                        <a:rPr lang="ru-RU" sz="1600" dirty="0" err="1" smtClean="0">
                          <a:effectLst/>
                        </a:rPr>
                        <a:t>др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23,4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Ветераны ВОВ (труженики тыла</a:t>
                      </a:r>
                      <a:r>
                        <a:rPr lang="ru-RU" sz="1600" dirty="0" smtClean="0">
                          <a:effectLst/>
                        </a:rPr>
                        <a:t>) ст.20 ФЗ</a:t>
                      </a:r>
                      <a:r>
                        <a:rPr lang="ru-RU" sz="1600" baseline="0" dirty="0" smtClean="0">
                          <a:effectLst/>
                        </a:rPr>
                        <a:t> «О ветеранах»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19,9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Труженики тыла,</a:t>
                      </a:r>
                      <a:r>
                        <a:rPr lang="ru-RU" sz="1600" baseline="0" dirty="0" smtClean="0">
                          <a:effectLst/>
                        </a:rPr>
                        <a:t> не имеющие по ФЗ «О ветеранах» статуса «Ветеранов ВОВ»)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Другие категории </a:t>
                      </a:r>
                      <a:r>
                        <a:rPr lang="ru-RU" sz="1600" dirty="0" smtClean="0">
                          <a:effectLst/>
                        </a:rPr>
                        <a:t>(в т.ч. «дети войны»)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14,3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Инвалиды и Участники ВОВ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9,3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Вдовы погибших (умерших) ИОВ, УОВ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4,9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Члены семей умерших </a:t>
                      </a:r>
                      <a:r>
                        <a:rPr lang="ru-RU" sz="1600" baseline="0" dirty="0" smtClean="0">
                          <a:effectLst/>
                        </a:rPr>
                        <a:t> (погибших) </a:t>
                      </a:r>
                      <a:r>
                        <a:rPr lang="ru-RU" sz="1600" dirty="0" smtClean="0">
                          <a:effectLst/>
                        </a:rPr>
                        <a:t>УБД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3,8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Реабилитированные, репрессированные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Узники концлагерей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Жители блокадного Ленинграда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100,0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Категории пролеченных ветеранов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021288"/>
            <a:ext cx="86409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4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Категории пролеченных в госпиталях ветеранов (ФЗ «О ветеранах»-67,3%)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Категории пролеченных ветеранов в госпиталях (Законы субъектов РФ-32,7%)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56895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Средняя заработная плата сотрудников госпиталей, 2й уровень(без высокотехнологичной мед.помощи-42 госпиталя) тыс. руб.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936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836712"/>
            <a:ext cx="8517632" cy="6021288"/>
          </a:xfrm>
        </p:spPr>
        <p:txBody>
          <a:bodyPr numCol="2">
            <a:normAutofit/>
          </a:bodyPr>
          <a:lstStyle/>
          <a:p>
            <a:pPr algn="ctr">
              <a:buNone/>
            </a:pPr>
            <a:r>
              <a:rPr lang="ru-RU" sz="2400" dirty="0" smtClean="0">
                <a:cs typeface="Times New Roman" pitchFamily="18" charset="0"/>
              </a:rPr>
              <a:t>     Анализ работы проведен по 51 госпиталю ветеранов войн,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из имеющихся 64 госпиталей, входящих в «Союз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госпиталей ветеранов войн» и оказывающих медицинскую помощь ветеранам войн в 49 субъектах РФ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pobe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8600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Средняя заработная плата сотрудников госпиталей, 3й уровень(высокотехнологичная мед.помощь-9 госпиталей) тыс. руб.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3947110"/>
              </p:ext>
            </p:extLst>
          </p:nvPr>
        </p:nvGraphicFramePr>
        <p:xfrm>
          <a:off x="0" y="1556792"/>
          <a:ext cx="9144000" cy="44228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1564"/>
                <a:gridCol w="2160240"/>
                <a:gridCol w="6332196"/>
              </a:tblGrid>
              <a:tr h="597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помощи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6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Екатеринбург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нейрохирургия, сердечно-сосудистая хирургия, травматология , офтальмология,</a:t>
                      </a:r>
                      <a:r>
                        <a:rPr lang="ru-RU" sz="1600" b="1" baseline="0" dirty="0" smtClean="0">
                          <a:effectLst/>
                        </a:rPr>
                        <a:t> ЧЛХ,  а</a:t>
                      </a:r>
                      <a:r>
                        <a:rPr lang="ru-RU" sz="1600" b="1" dirty="0" smtClean="0">
                          <a:effectLst/>
                        </a:rPr>
                        <a:t>бдоминальная хирургия, 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6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Санкт-Петербург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абдоминальная хирургия, нейрохирургия, сердечно-сосудистая хирургия, травматология и ортопедия, эндокринология</a:t>
                      </a:r>
                      <a:endParaRPr lang="ru-RU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6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Ростов-на-Дону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травматология </a:t>
                      </a:r>
                      <a:r>
                        <a:rPr lang="ru-RU" sz="1600" b="1" dirty="0">
                          <a:effectLst/>
                        </a:rPr>
                        <a:t>и ортопедия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6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Уфа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</a:t>
                      </a:r>
                      <a:r>
                        <a:rPr lang="ru-RU" sz="1600" b="1" dirty="0" smtClean="0">
                          <a:effectLst/>
                        </a:rPr>
                        <a:t>равматология </a:t>
                      </a:r>
                      <a:r>
                        <a:rPr lang="ru-RU" sz="1600" b="1" dirty="0">
                          <a:effectLst/>
                        </a:rPr>
                        <a:t>и ортопедия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6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Улан-Удэ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травматология</a:t>
                      </a:r>
                      <a:r>
                        <a:rPr lang="ru-RU" sz="1600" b="1" baseline="0" dirty="0" smtClean="0">
                          <a:effectLst/>
                        </a:rPr>
                        <a:t> и ортопедия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6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Кемерово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колопроктология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оториноларингология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8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Оренбург </a:t>
                      </a:r>
                      <a:endParaRPr lang="ru-RU" sz="16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урология, ЧЛХ, эндокринология</a:t>
                      </a:r>
                      <a:endParaRPr lang="ru-RU" sz="1600" b="1" dirty="0"/>
                    </a:p>
                  </a:txBody>
                  <a:tcPr marL="68580" marR="68580" marT="0" marB="0"/>
                </a:tc>
              </a:tr>
              <a:tr h="4013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Курган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Офтальмология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3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Красноярск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урология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Оказание высокотехнологичной медицинской помощи ветеранам–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9 госпиталей (17,6%)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6609296"/>
              </p:ext>
            </p:extLst>
          </p:nvPr>
        </p:nvGraphicFramePr>
        <p:xfrm>
          <a:off x="539552" y="1340768"/>
          <a:ext cx="8435280" cy="53057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76264"/>
                <a:gridCol w="1872208"/>
                <a:gridCol w="2160240"/>
                <a:gridCol w="2026568"/>
              </a:tblGrid>
              <a:tr h="1159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Средние значения по госпиталям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Максимальные значения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Минимальные значения</a:t>
                      </a:r>
                      <a:endParaRPr lang="ru-RU" sz="2000" dirty="0"/>
                    </a:p>
                  </a:txBody>
                  <a:tcPr/>
                </a:tc>
              </a:tr>
              <a:tr h="1546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Средняя длительность пребывания больного на </a:t>
                      </a:r>
                      <a:r>
                        <a:rPr lang="ru-RU" sz="2000" dirty="0" smtClean="0">
                          <a:effectLst/>
                        </a:rPr>
                        <a:t>койке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15,6</a:t>
                      </a:r>
                      <a:endParaRPr lang="ru-R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12,0</a:t>
                      </a:r>
                      <a:endParaRPr lang="ru-RU" sz="2000" dirty="0"/>
                    </a:p>
                  </a:txBody>
                  <a:tcPr anchor="ctr"/>
                </a:tc>
              </a:tr>
              <a:tr h="773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Годовая функция койки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330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332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328</a:t>
                      </a:r>
                    </a:p>
                  </a:txBody>
                  <a:tcPr anchor="ctr"/>
                </a:tc>
              </a:tr>
              <a:tr h="913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Стоимость 1  </a:t>
                      </a:r>
                      <a:r>
                        <a:rPr lang="ru-RU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койко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/дня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1722,5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2100,0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1345,0</a:t>
                      </a:r>
                      <a:endParaRPr lang="ru-RU" sz="2000" dirty="0"/>
                    </a:p>
                  </a:txBody>
                  <a:tcPr anchor="ctr"/>
                </a:tc>
              </a:tr>
              <a:tr h="913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Больничная </a:t>
                      </a:r>
                      <a:r>
                        <a:rPr lang="ru-RU" sz="2000" dirty="0" smtClean="0">
                          <a:effectLst/>
                        </a:rPr>
                        <a:t>летальность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1,35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2,6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0,1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Показатели работы госпиталей (терапевтический профиль, 51 госпиталь-4317 коек) 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9760033"/>
              </p:ext>
            </p:extLst>
          </p:nvPr>
        </p:nvGraphicFramePr>
        <p:xfrm>
          <a:off x="467544" y="1628800"/>
          <a:ext cx="8435280" cy="482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C00000"/>
                </a:solidFill>
              </a:rPr>
              <a:t>Хирургическая помощь ветеранам (33 госпиталя-64,7% на 920 коек)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Оперативная активность: плановая-92%, экстренная-74%, летальность послеоперационная: плановая-1,2, экстренная-7,6.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82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3361004"/>
              </p:ext>
            </p:extLst>
          </p:nvPr>
        </p:nvGraphicFramePr>
        <p:xfrm>
          <a:off x="-396552" y="1268760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Уровень информатизации госпиталей (92,2%)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8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Оказание медицинской помощи в госпиталях ветеранам по профилю «гериатрия»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Гериатрические</a:t>
            </a:r>
            <a:r>
              <a:rPr lang="ru-RU" dirty="0" smtClean="0"/>
              <a:t> центры (кабинеты)-21 госпиталь (41,2%);</a:t>
            </a:r>
          </a:p>
          <a:p>
            <a:pPr algn="just"/>
            <a:r>
              <a:rPr lang="ru-RU" dirty="0" err="1" smtClean="0"/>
              <a:t>Гериатрические</a:t>
            </a:r>
            <a:r>
              <a:rPr lang="ru-RU" dirty="0" smtClean="0"/>
              <a:t> койки-392;</a:t>
            </a:r>
          </a:p>
          <a:p>
            <a:pPr algn="just"/>
            <a:r>
              <a:rPr lang="ru-RU" dirty="0" err="1" smtClean="0"/>
              <a:t>Пилотный</a:t>
            </a:r>
            <a:r>
              <a:rPr lang="ru-RU" dirty="0" smtClean="0"/>
              <a:t> проект МЗ РФ «Территория заботы»:</a:t>
            </a:r>
          </a:p>
          <a:p>
            <a:pPr algn="just">
              <a:buNone/>
            </a:pPr>
            <a:r>
              <a:rPr lang="ru-RU" dirty="0" smtClean="0"/>
              <a:t>           -члены Союза госпиталей: госпиталь ветеранов войн г.Уфа (Республика Башкортостан), госпиталь ветеранов войн г.Волгоград.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Перед руководителями госпиталей, входящих в состав «Союза», поставлены </a:t>
            </a:r>
            <a:r>
              <a:rPr lang="ru-RU" sz="2800" dirty="0" smtClean="0">
                <a:solidFill>
                  <a:srgbClr val="C00000"/>
                </a:solidFill>
              </a:rPr>
              <a:t>задачи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endParaRPr lang="ru-RU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Открыть </a:t>
            </a:r>
            <a:r>
              <a:rPr lang="ru-RU" sz="2800" dirty="0" err="1" smtClean="0"/>
              <a:t>гериатрические</a:t>
            </a:r>
            <a:r>
              <a:rPr lang="ru-RU" sz="2800" dirty="0" smtClean="0"/>
              <a:t> центры в госпиталях для организационно-методического руководства развития гериатрической службы на территориях РФ, в срок до 01.01.2018г.;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Обеспечить профессиональную переподготовку врачей-гериатров;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Получить лицензию на оказание медицинской помощи по профилю «гериатрия»;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Развернуть </a:t>
            </a:r>
            <a:r>
              <a:rPr lang="ru-RU" sz="2800" dirty="0" err="1" smtClean="0"/>
              <a:t>гериатрические</a:t>
            </a:r>
            <a:r>
              <a:rPr lang="ru-RU" sz="2800" dirty="0" smtClean="0"/>
              <a:t> койки (отделения) в госпиталях;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Открыть </a:t>
            </a:r>
            <a:r>
              <a:rPr lang="ru-RU" sz="2800" dirty="0" err="1" smtClean="0"/>
              <a:t>гериатрические</a:t>
            </a:r>
            <a:r>
              <a:rPr lang="ru-RU" sz="2800" dirty="0" smtClean="0"/>
              <a:t> кабинеты (отделения) в поликлинических отделениях госпиталей;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Отработать преемственность с социальными службами на территориях субъектов РФ;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Предложения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3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400" dirty="0" smtClean="0"/>
              <a:t>Рекомендовать органам государственной власти субъектов РФ принять меры по улучшению материально-технического обеспечения госпиталей ветеранов войн, предусмотрев выделение средств на капитальные ремонты, замену лифтов, обновления медицинского оборудования, медицинской мебели и др.</a:t>
            </a:r>
            <a:br>
              <a:rPr lang="ru-RU" sz="3400" dirty="0" smtClean="0"/>
            </a:br>
            <a:endParaRPr lang="ru-RU" sz="3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3400" dirty="0" smtClean="0"/>
              <a:t>Совершенствование нормативно правовой базы, регламентирующей  оказание медицинской помощи в госпиталях ветеранов войн, в соответствии с требованиями Федеральных законов в сфере охраны здоровья граждан в Российской Федерации. </a:t>
            </a:r>
            <a:br>
              <a:rPr lang="ru-RU" sz="3400" dirty="0" smtClean="0"/>
            </a:br>
            <a:endParaRPr lang="ru-RU" sz="3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3400" dirty="0" smtClean="0"/>
              <a:t>Органам государственной власти субъектов РФ совместно с территориальными фондами ОМС обеспечить формирование </a:t>
            </a:r>
            <a:r>
              <a:rPr lang="ru-RU" sz="3400" dirty="0" err="1" smtClean="0"/>
              <a:t>госзадания</a:t>
            </a:r>
            <a:r>
              <a:rPr lang="ru-RU" sz="3400" dirty="0" smtClean="0"/>
              <a:t> в системе ОМС для госпиталей ветеранов воин исходя из фактически развернутого коечного фонда в госпиталях ветеранов войн.</a:t>
            </a:r>
            <a:br>
              <a:rPr lang="ru-RU" sz="3400" dirty="0" smtClean="0"/>
            </a:br>
            <a:endParaRPr lang="ru-RU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None/>
            </a:pPr>
            <a:r>
              <a:rPr lang="ru-RU" dirty="0" smtClean="0"/>
              <a:t>4.   Разработать клинические рекомендации (протоколы лечения)  по профилю «Гериатрия» с учетом полиморбидности у граждан старших возрастов.</a:t>
            </a:r>
            <a:br>
              <a:rPr lang="ru-RU" dirty="0" smtClean="0"/>
            </a:br>
            <a:endParaRPr lang="ru-RU" dirty="0" smtClean="0"/>
          </a:p>
          <a:p>
            <a:pPr marL="514350" lvl="0" indent="-514350">
              <a:buNone/>
            </a:pPr>
            <a:r>
              <a:rPr lang="ru-RU" dirty="0" smtClean="0"/>
              <a:t>5.   Пересмотреть способы оплаты медицинской помощи в системе ОМС для госпиталей ветеранов войн России, с учетом оказания медицинской помощи  по профилю «Гериатрия» ветеранам:</a:t>
            </a:r>
          </a:p>
          <a:p>
            <a:pPr>
              <a:buNone/>
            </a:pPr>
            <a:r>
              <a:rPr lang="ru-RU" dirty="0" smtClean="0"/>
              <a:t>             - в сторону увеличения коэффициента уровня оказания     медицинской помощи (</a:t>
            </a:r>
            <a:r>
              <a:rPr lang="ru-RU" dirty="0" err="1" smtClean="0"/>
              <a:t>КУСмо</a:t>
            </a:r>
            <a:r>
              <a:rPr lang="ru-RU" dirty="0" smtClean="0"/>
              <a:t>)  до 1,5  с    учетом наличия нескольких заболеваний (полиморбидности) у ветеранов, более высокий уровень затрат на медицинскую помощь с учетом тяжести состояния ветеранов;</a:t>
            </a:r>
          </a:p>
          <a:p>
            <a:pPr>
              <a:buNone/>
            </a:pPr>
            <a:r>
              <a:rPr lang="ru-RU" dirty="0" smtClean="0"/>
              <a:t>             - разрешить ТФОМС в субъектах РФ применять  к перечню КСГ (приведенному в Инструкции Методических рекомендаций),  коэффициент уровня оказания медицинской помощи,  т.к. в этом перечне указаны заболевания, имеющиеся у ветеранов (КСГ – 193, 194, 224, 95, 17, 247 и др.)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6. 	Рекомендовать ФФОМС внести изменения в Методические рекомендации от 23.12.2016г  (Приложение №1)  «Распределение КСГ заболеваний по профилю медицинской деятельности (КПГ) и рекомендуемые коэффициенты относительной </a:t>
            </a:r>
            <a:r>
              <a:rPr lang="ru-RU" dirty="0" err="1" smtClean="0"/>
              <a:t>затратоемкости</a:t>
            </a:r>
            <a:r>
              <a:rPr lang="ru-RU" dirty="0" smtClean="0"/>
              <a:t>» - указать профиль «Гериатрия»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503001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t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5"/>
            <a:ext cx="4422836" cy="3212976"/>
          </a:xfrm>
        </p:spPr>
      </p:pic>
      <p:pic>
        <p:nvPicPr>
          <p:cNvPr id="5" name="Рисунок 4" descr="arxan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645024"/>
            <a:ext cx="3707904" cy="3212976"/>
          </a:xfrm>
          <a:prstGeom prst="rect">
            <a:avLst/>
          </a:prstGeom>
        </p:spPr>
      </p:pic>
      <p:pic>
        <p:nvPicPr>
          <p:cNvPr id="6" name="Рисунок 5" descr="bryn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0688"/>
            <a:ext cx="4427984" cy="2376264"/>
          </a:xfrm>
          <a:prstGeom prst="rect">
            <a:avLst/>
          </a:prstGeom>
        </p:spPr>
      </p:pic>
      <p:pic>
        <p:nvPicPr>
          <p:cNvPr id="7" name="Рисунок 6" descr="buryt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620688"/>
            <a:ext cx="3707904" cy="237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4499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6" tooltip="Брянская область, ГАУЗ «Брянский областной госпиталь для ветеранов войн»"/>
              </a:rPr>
              <a:t>Брянская область, ГАУЗ «Брянский областной госпиталь для ветеранов войн»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1"/>
            <a:ext cx="44999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7" tooltip="Бурятия Республика., АУ «Республиканский клинический госпиталь ветеранов войн» Республика Бурятия"/>
              </a:rPr>
              <a:t>Бурятия Республика., АУ «Республиканский клинический госпиталь ветеранов войн» Республика Бурятия</a:t>
            </a:r>
            <a:r>
              <a:rPr lang="ru-RU" sz="1400" dirty="0" smtClean="0"/>
              <a:t>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140968"/>
            <a:ext cx="4427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8" tooltip="Алтайский край, КГБУЗ «Алтайский краевой госпиталь для ветеранов войн»"/>
              </a:rPr>
              <a:t>Алтайский край, КГБУЗ «Алтайский краевой госпиталь для ветеранов войн»</a:t>
            </a:r>
            <a:endParaRPr lang="ru-RU" sz="1600" dirty="0" smtClean="0"/>
          </a:p>
          <a:p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3068961"/>
            <a:ext cx="4139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9" tooltip="Архангельская область, ГБУЗ Архангельская область «Архангельский госпиталь для ветеранов войн»"/>
              </a:rPr>
              <a:t>Архангельская область, ГБУЗ Архангельская область «Архангельский госпиталь для ветеранов войн»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elybin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581128"/>
            <a:ext cx="3851920" cy="2276872"/>
          </a:xfrm>
        </p:spPr>
      </p:pic>
      <p:pic>
        <p:nvPicPr>
          <p:cNvPr id="5" name="Рисунок 4" descr="chuv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4355976" cy="2808312"/>
          </a:xfrm>
          <a:prstGeom prst="rect">
            <a:avLst/>
          </a:prstGeom>
        </p:spPr>
      </p:pic>
      <p:pic>
        <p:nvPicPr>
          <p:cNvPr id="6" name="Рисунок 5" descr="dzercshin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81128"/>
            <a:ext cx="4427984" cy="2276872"/>
          </a:xfrm>
          <a:prstGeom prst="rect">
            <a:avLst/>
          </a:prstGeom>
        </p:spPr>
      </p:pic>
      <p:pic>
        <p:nvPicPr>
          <p:cNvPr id="7" name="Рисунок 6" descr="kalininsr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836712"/>
            <a:ext cx="3851920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0"/>
            <a:ext cx="399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6" tooltip="Калининградская область, ГБУЗ «Калининградский госпиталь ветеранов войн»"/>
              </a:rPr>
              <a:t>Калининградская область, ГБУЗ «Калининградский госпиталь ветеранов войн»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33056"/>
            <a:ext cx="4644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7" tooltip="Нижегородская область, ГБУЗ «Дзержинский госпиталь ветеранов войн им. А.М. Самарина»"/>
              </a:rPr>
              <a:t>Нижегородская область, ГБУЗ «Дзержинский госпиталь ветеранов войн им. А.М. Самарина»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3789040"/>
            <a:ext cx="399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8" tooltip="Челябинская область, ГБУЗ «Челябинский областной клинический терапевтический госпиталь ветеранов войн»"/>
              </a:rPr>
              <a:t>Челябинская область, ГБУЗ «Челябинский областной клинический терапевтический госпиталь ветеранов войн»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88640"/>
            <a:ext cx="4355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9" tooltip="Чувашская р., БУ ЧР «Республиканский клинический госпиталь ветеранов войн»"/>
              </a:rPr>
              <a:t>Чувашская р., БУ ЧР «Республиканский клинический госпиталь ветеранов войн»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asnoyar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933056"/>
            <a:ext cx="4067944" cy="2924944"/>
          </a:xfrm>
        </p:spPr>
      </p:pic>
      <p:pic>
        <p:nvPicPr>
          <p:cNvPr id="5" name="Рисунок 4" descr="kry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4067944" cy="2304256"/>
          </a:xfrm>
          <a:prstGeom prst="rect">
            <a:avLst/>
          </a:prstGeom>
        </p:spPr>
      </p:pic>
      <p:pic>
        <p:nvPicPr>
          <p:cNvPr id="6" name="Рисунок 5" descr="nishegoro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55831"/>
            <a:ext cx="4067944" cy="2902169"/>
          </a:xfrm>
          <a:prstGeom prst="rect">
            <a:avLst/>
          </a:prstGeom>
        </p:spPr>
      </p:pic>
      <p:pic>
        <p:nvPicPr>
          <p:cNvPr id="7" name="Рисунок 6" descr="rkgvv-peterbur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764704"/>
            <a:ext cx="4067944" cy="2305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3140968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600" dirty="0" smtClean="0">
                <a:hlinkClick r:id="rId6" tooltip="Красноярский край, КГБУЗ «Красноярский краевой госпиталь ветеранов войн»"/>
              </a:rPr>
              <a:t>Красноярский край, КГБУЗ «Красноярский краевой госпиталь ветеранов войн»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7" tooltip="Крым республика, ГБУЗ республики Крым  «Крымский республиканский клинический госпиталь для ветеранов войн»"/>
              </a:rPr>
              <a:t>Крым республика, ГБУЗ республики Крым «Крымский республиканский клинический госпиталь для ветеранов войн»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140968"/>
            <a:ext cx="435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8" tooltip="Нижегородская область,  ГБУЗ «Нижегородский областной неврологический госпиталь ветеранов войн»"/>
              </a:rPr>
              <a:t>Нижегородская область, ГБУЗ «Нижегородский областной неврологический госпиталь ветеранов войн»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0"/>
            <a:ext cx="4211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9" tooltip="г. Санкт-Петербург, СП ГУЗ «Госпиталь ветеранов войн»"/>
              </a:rPr>
              <a:t>г. Санкт-Петербург, СП ГУЗ «Госпиталь ветеранов войн»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vosi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692696"/>
            <a:ext cx="3995936" cy="2448272"/>
          </a:xfrm>
        </p:spPr>
      </p:pic>
      <p:pic>
        <p:nvPicPr>
          <p:cNvPr id="6" name="Рисунок 5" descr="novosib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3995936" cy="2448272"/>
          </a:xfrm>
          <a:prstGeom prst="rect">
            <a:avLst/>
          </a:prstGeom>
        </p:spPr>
      </p:pic>
      <p:pic>
        <p:nvPicPr>
          <p:cNvPr id="7" name="Рисунок 6" descr="slide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4077072"/>
            <a:ext cx="4320480" cy="3017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4427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5" tooltip="Новосибирская область, ГБУЗ «Госпиталь ветеранов войн №3» Новосибирской области"/>
              </a:rPr>
              <a:t>Новосибирская область, ГБУЗ «Госпиталь ветеранов войн №3» Новосибирской области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0"/>
            <a:ext cx="399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6" tooltip="Новосибирская область, ГБУЗ «Новосибирский областной госпиталь ветеранов войн»"/>
              </a:rPr>
              <a:t>Новосибирская область, ГБУЗ «Новосибирский областной госпиталь ветеранов войн»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3356992"/>
            <a:ext cx="4067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7" tooltip="Новосибирская область, ГБУЗ «Новосибирский областной госпиталь №2 ветеранов войн"/>
              </a:rPr>
              <a:t>Новосибирская область, ГБУЗ «Новосибирский областной госпиталь №2 ветеранов войн</a:t>
            </a:r>
            <a:r>
              <a:rPr lang="ru-RU" sz="1600" dirty="0" smtClean="0"/>
              <a:t>»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429000"/>
            <a:ext cx="399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8" tooltip="г. Москва, ГУЗ Департамента здравоохранения г. Москвы «Госпиталь ветеранов войн №3»"/>
              </a:rPr>
              <a:t>г. Москва, ГУЗ Департамента здравоохранения г. Москвы «Госпиталь ветеранов войн №3»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pic>
        <p:nvPicPr>
          <p:cNvPr id="12" name="Рисунок 11" descr="Госпиталь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4221088"/>
            <a:ext cx="3923928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olen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764704"/>
            <a:ext cx="4067944" cy="2520280"/>
          </a:xfrm>
        </p:spPr>
      </p:pic>
      <p:pic>
        <p:nvPicPr>
          <p:cNvPr id="5" name="Рисунок 4" descr="stavrop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437112"/>
            <a:ext cx="4067944" cy="2420888"/>
          </a:xfrm>
          <a:prstGeom prst="rect">
            <a:avLst/>
          </a:prstGeom>
        </p:spPr>
      </p:pic>
      <p:pic>
        <p:nvPicPr>
          <p:cNvPr id="6" name="Рисунок 5" descr="sverdlov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81736"/>
            <a:ext cx="4067944" cy="2376264"/>
          </a:xfrm>
          <a:prstGeom prst="rect">
            <a:avLst/>
          </a:prstGeom>
        </p:spPr>
      </p:pic>
      <p:pic>
        <p:nvPicPr>
          <p:cNvPr id="7" name="Рисунок 6" descr="tum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4704"/>
            <a:ext cx="4067944" cy="2564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429000"/>
            <a:ext cx="4211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>
                <a:hlinkClick r:id="rId6" tooltip="Свердловская область, ГБУЗ «Свердловский областной клинический психоневрологический госпиталь ветеранов войн»"/>
              </a:rPr>
              <a:t>Свердловская область, ГБУЗ «Свердловский областной клинический психоневрологический госпиталь ветеранов войн»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0"/>
            <a:ext cx="4211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7" tooltip="Смоленская область, ОГБУЗ &quot;Смоленский областной клинический госпиталь для ветеранов войн&quot;"/>
              </a:rPr>
              <a:t>Смоленская область, ОГБУЗ "Смоленский областной клинический госпиталь для ветеранов войн"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3429000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600" dirty="0" smtClean="0">
                <a:hlinkClick r:id="rId8" tooltip="Ставропольский край, ГБУЗ «Ставропольский краевой госпиталь ветеранов войн»"/>
              </a:rPr>
              <a:t>Ставропольский край, ГБУЗ «Ставропольский краевой госпиталь ветеранов войн»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3923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9" tooltip="Тюменская область, ГБУЗ ТО «Госпиталь для ветеранов войн»"/>
              </a:rPr>
              <a:t>Тюменская область, ГБУЗ ТО «Госпиталь для ветеранов войн»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f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4221087"/>
            <a:ext cx="4283968" cy="2636913"/>
          </a:xfrm>
        </p:spPr>
      </p:pic>
      <p:pic>
        <p:nvPicPr>
          <p:cNvPr id="5" name="Рисунок 4" descr="ulynovskj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088"/>
            <a:ext cx="4283968" cy="2636912"/>
          </a:xfrm>
          <a:prstGeom prst="rect">
            <a:avLst/>
          </a:prstGeom>
        </p:spPr>
      </p:pic>
      <p:pic>
        <p:nvPicPr>
          <p:cNvPr id="6" name="Рисунок 5" descr="uybileuny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692696"/>
            <a:ext cx="4283968" cy="2448272"/>
          </a:xfrm>
          <a:prstGeom prst="rect">
            <a:avLst/>
          </a:prstGeom>
        </p:spPr>
      </p:pic>
      <p:pic>
        <p:nvPicPr>
          <p:cNvPr id="7" name="Рисунок 6" descr="velnovghos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92696"/>
            <a:ext cx="4283968" cy="2424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356992"/>
            <a:ext cx="4283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6" tooltip="Ульяновская область, ГУЗ «Ульяновский областной клинический госпиталь ветеранов войн»"/>
              </a:rPr>
              <a:t>Ульяновская область, ГУЗ «Ульяновский областной клинический госпиталь ветеранов войн»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3356992"/>
            <a:ext cx="4283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7" tooltip="Башкортостан Республика., ГБУЗ Республиканский клинический госпиталь ветеранов войн РБ"/>
              </a:rPr>
              <a:t>Башкортостан Республика., ГБУЗ Республиканский клинический госпиталь ветеранов войн РБ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283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8" tooltip="Великий Новгород, ГОБУЗ «Клинический Госпиталь ветеранов войн»"/>
              </a:rPr>
              <a:t>Великий Новгород, ГОБУЗ «Клинический Госпиталь ветеранов войн»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188640"/>
            <a:ext cx="4608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9" tooltip="Иркутская область, ОГАУЗ «Санаторий «Юбилейный-1» (отделение госпиталь ветеранов войн)"/>
              </a:rPr>
              <a:t>Иркутская область, ОГАУЗ «Санаторий «Юбилейный-1» (отделение госпиталь ветеранов войн)</a:t>
            </a:r>
            <a:r>
              <a:rPr lang="ru-RU" sz="14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logod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564904"/>
            <a:ext cx="4355976" cy="2832568"/>
          </a:xfrm>
        </p:spPr>
      </p:pic>
      <p:pic>
        <p:nvPicPr>
          <p:cNvPr id="5" name="Рисунок 4" descr="yarosl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564904"/>
            <a:ext cx="4283969" cy="2815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457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4" tooltip="Ярославская область, ГБУЗ «Ярославский областной клинический госпиталь ветеранов войн-Международный центр по проблемам пожилых «Здоровое долголетие»"/>
              </a:rPr>
              <a:t>Ярославская область, ГБУЗ «Ярославский областной клинический госпиталь ветеранов </a:t>
            </a:r>
            <a:r>
              <a:rPr lang="ru-RU" sz="1600" dirty="0" err="1" smtClean="0">
                <a:hlinkClick r:id="rId4" tooltip="Ярославская область, ГБУЗ «Ярославский областной клинический госпиталь ветеранов войн-Международный центр по проблемам пожилых «Здоровое долголетие»"/>
              </a:rPr>
              <a:t>войн-Международный</a:t>
            </a:r>
            <a:r>
              <a:rPr lang="ru-RU" sz="1600" dirty="0" smtClean="0">
                <a:hlinkClick r:id="rId4" tooltip="Ярославская область, ГБУЗ «Ярославский областной клинический госпиталь ветеранов войн-Международный центр по проблемам пожилых «Здоровое долголетие»"/>
              </a:rPr>
              <a:t> центр по проблемам пожилых «Здоровое долголетие»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340768"/>
            <a:ext cx="4499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600" dirty="0" smtClean="0">
                <a:hlinkClick r:id="rId5" tooltip="Вологодская область, БУЗ Вологодский областной «Вологодский областной госпиталь для ветеранов войн»"/>
              </a:rPr>
              <a:t>Вологодская область, БУЗ Вологодский областной «Вологодский областной госпиталь для ветеранов войн»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1581</Words>
  <Application>Microsoft Office PowerPoint</Application>
  <PresentationFormat>Экран (4:3)</PresentationFormat>
  <Paragraphs>294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«Анализ работы организации оказания медицинской помощи ветеранам в госпиталях ветеранов войн России».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Финансирование госпиталей ветеранов войн</vt:lpstr>
      <vt:lpstr>Структура госпиталей ветеранов войн</vt:lpstr>
      <vt:lpstr>Анализ штатной численности в госпиталях (19 000 ч)</vt:lpstr>
      <vt:lpstr>Уровень квалификации медицинского персонала госпиталей</vt:lpstr>
      <vt:lpstr>Коечная мощность госпиталей (13 тыс коек)</vt:lpstr>
      <vt:lpstr>Профили отделений в госпиталях ветеранов войн</vt:lpstr>
      <vt:lpstr>Категории пролеченных ветеранов</vt:lpstr>
      <vt:lpstr>Категории пролеченных в госпиталях ветеранов (ФЗ «О ветеранах»-67,3%)</vt:lpstr>
      <vt:lpstr>Категории пролеченных ветеранов в госпиталях (Законы субъектов РФ-32,7%)</vt:lpstr>
      <vt:lpstr>Средняя заработная плата сотрудников госпиталей, 2й уровень(без высокотехнологичной мед.помощи-42 госпиталя) тыс. руб.</vt:lpstr>
      <vt:lpstr>Средняя заработная плата сотрудников госпиталей, 3й уровень(высокотехнологичная мед.помощь-9 госпиталей) тыс. руб.</vt:lpstr>
      <vt:lpstr>Оказание высокотехнологичной медицинской помощи ветеранам–  9 госпиталей (17,6%) </vt:lpstr>
      <vt:lpstr>Показатели работы госпиталей (терапевтический профиль, 51 госпиталь-4317 коек)  </vt:lpstr>
      <vt:lpstr>Хирургическая помощь ветеранам (33 госпиталя-64,7% на 920 коек) </vt:lpstr>
      <vt:lpstr>Уровень информатизации госпиталей (92,2%)</vt:lpstr>
      <vt:lpstr>Оказание медицинской помощи в госпиталях ветеранам по профилю «гериатрия»</vt:lpstr>
      <vt:lpstr>Слайд 26</vt:lpstr>
      <vt:lpstr>Предложения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общероссийской общественной организации «Союз госпиталей ветеранов войн»</dc:title>
  <dc:creator>User</dc:creator>
  <cp:lastModifiedBy>user</cp:lastModifiedBy>
  <cp:revision>131</cp:revision>
  <dcterms:created xsi:type="dcterms:W3CDTF">2016-08-15T08:30:51Z</dcterms:created>
  <dcterms:modified xsi:type="dcterms:W3CDTF">2017-08-09T02:13:22Z</dcterms:modified>
</cp:coreProperties>
</file>