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9"/>
  </p:notesMasterIdLst>
  <p:handoutMasterIdLst>
    <p:handoutMasterId r:id="rId80"/>
  </p:handoutMasterIdLst>
  <p:sldIdLst>
    <p:sldId id="274" r:id="rId2"/>
    <p:sldId id="287" r:id="rId3"/>
    <p:sldId id="470" r:id="rId4"/>
    <p:sldId id="409" r:id="rId5"/>
    <p:sldId id="405" r:id="rId6"/>
    <p:sldId id="431" r:id="rId7"/>
    <p:sldId id="365" r:id="rId8"/>
    <p:sldId id="289" r:id="rId9"/>
    <p:sldId id="290" r:id="rId10"/>
    <p:sldId id="383" r:id="rId11"/>
    <p:sldId id="469" r:id="rId12"/>
    <p:sldId id="414" r:id="rId13"/>
    <p:sldId id="415" r:id="rId14"/>
    <p:sldId id="460" r:id="rId15"/>
    <p:sldId id="412" r:id="rId16"/>
    <p:sldId id="419" r:id="rId17"/>
    <p:sldId id="466" r:id="rId18"/>
    <p:sldId id="467" r:id="rId19"/>
    <p:sldId id="461" r:id="rId20"/>
    <p:sldId id="468" r:id="rId21"/>
    <p:sldId id="379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11" r:id="rId31"/>
    <p:sldId id="291" r:id="rId32"/>
    <p:sldId id="308" r:id="rId33"/>
    <p:sldId id="310" r:id="rId34"/>
    <p:sldId id="332" r:id="rId35"/>
    <p:sldId id="359" r:id="rId36"/>
    <p:sldId id="360" r:id="rId37"/>
    <p:sldId id="309" r:id="rId38"/>
    <p:sldId id="311" r:id="rId39"/>
    <p:sldId id="374" r:id="rId40"/>
    <p:sldId id="401" r:id="rId41"/>
    <p:sldId id="367" r:id="rId42"/>
    <p:sldId id="399" r:id="rId43"/>
    <p:sldId id="400" r:id="rId44"/>
    <p:sldId id="307" r:id="rId45"/>
    <p:sldId id="471" r:id="rId46"/>
    <p:sldId id="293" r:id="rId47"/>
    <p:sldId id="337" r:id="rId48"/>
    <p:sldId id="455" r:id="rId49"/>
    <p:sldId id="334" r:id="rId50"/>
    <p:sldId id="356" r:id="rId51"/>
    <p:sldId id="357" r:id="rId52"/>
    <p:sldId id="336" r:id="rId53"/>
    <p:sldId id="462" r:id="rId54"/>
    <p:sldId id="402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53" r:id="rId66"/>
    <p:sldId id="456" r:id="rId67"/>
    <p:sldId id="338" r:id="rId68"/>
    <p:sldId id="339" r:id="rId69"/>
    <p:sldId id="457" r:id="rId70"/>
    <p:sldId id="463" r:id="rId71"/>
    <p:sldId id="464" r:id="rId72"/>
    <p:sldId id="316" r:id="rId73"/>
    <p:sldId id="370" r:id="rId74"/>
    <p:sldId id="371" r:id="rId75"/>
    <p:sldId id="482" r:id="rId76"/>
    <p:sldId id="483" r:id="rId77"/>
    <p:sldId id="321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E27"/>
    <a:srgbClr val="D2E757"/>
    <a:srgbClr val="DA9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135" autoAdjust="0"/>
    <p:restoredTop sz="91459" autoAdjust="0"/>
  </p:normalViewPr>
  <p:slideViewPr>
    <p:cSldViewPr>
      <p:cViewPr varScale="1">
        <p:scale>
          <a:sx n="106" d="100"/>
          <a:sy n="106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689B5-F41C-45ED-8B83-01F1BAF9AA74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95F76-8803-40C5-8C9D-CC3B741B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6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5B88C-35EB-4D5E-9DE2-ACB0BC3AD32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EFD04-6293-4F28-833F-09F40408E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FD04-6293-4F28-833F-09F40408ED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46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Отметьте на полу расстояние 10 метров; затем отметьте 2 метра от начала и 2 метра от конца этого расстояния. Попросите пациента пройти все 10 метров  в комфортном для него темпе.  Начинайте отсчет времени,  когда пациент  пересечет первую 2-х метровую отметку и  заканчивайте отсчет времени,  когда пациент пересечет вторую 2-х метровую отметку. Таким образом,  вы измерите время, в течение которого пациент проходит 6 метров (2 метра в начале и 2 метра в конце пути  не учитываются, в связи с  ускорением и замедлением пациента).  Для расчета скорости ходьбы разделите 6  на время  (в секундах), в течение которого пациент прошел 6 метров.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FD04-6293-4F28-833F-09F40408ED7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40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F1ACA5-63D2-4F0D-8156-253D72AD38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3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FD04-6293-4F28-833F-09F40408ED7F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0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81F5C-F178-4E58-9E68-78172EE9BA7D}" type="slidenum">
              <a:rPr lang="ru-RU"/>
              <a:pPr/>
              <a:t>3</a:t>
            </a:fld>
            <a:endParaRPr lang="ru-RU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69070B0-874B-4670-BC44-D383CFB3407D}" type="slidenum">
              <a:rPr lang="ru-RU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4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Подробная комплексная оценка состояния пожилого человека может выполняться на самых разных этапах оказания помощи и с участием разнообразных служб и специалистов: Но где бы она ни выполнялась, она является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основой системы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гериатрической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службы, единым языком для общения, отправной точкой для направления пациентов в различные  медицинские учреждения и к специалистам, создания программ реабилитации и лечения. Как сказал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Freeman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это — фундамент гериатрии [4]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4238C-4F93-493A-A748-309D4CB62D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3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8834F-4F37-4A0D-9A16-70B143482900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>
            <a:normAutofit/>
          </a:bodyPr>
          <a:lstStyle/>
          <a:p>
            <a:endParaRPr lang="en-US" dirty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анализа комплекса этих показателей формируется перечень потребностей пожилого человека, определяются мероприятия для повышения качества его жизни и поддержки.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3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Самая</a:t>
            </a:r>
            <a:r>
              <a:rPr lang="ru-RU" baseline="0" dirty="0" smtClean="0"/>
              <a:t> понятная и знакомая часть – терапевтическая часть </a:t>
            </a:r>
            <a:r>
              <a:rPr lang="ru-RU" baseline="0" dirty="0" err="1" smtClean="0"/>
              <a:t>гериатрической</a:t>
            </a:r>
            <a:r>
              <a:rPr lang="ru-RU" baseline="0" dirty="0" smtClean="0"/>
              <a:t> оценки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FD04-6293-4F28-833F-09F40408ED7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6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 JL, Molnar MZ, </a:t>
            </a:r>
            <a:r>
              <a:rPr lang="en-US" dirty="0" err="1" smtClean="0"/>
              <a:t>Naseer</a:t>
            </a:r>
            <a:r>
              <a:rPr lang="en-US" dirty="0" smtClean="0"/>
              <a:t> A, </a:t>
            </a:r>
            <a:r>
              <a:rPr lang="en-US" dirty="0" err="1" smtClean="0"/>
              <a:t>Mikkelsen</a:t>
            </a:r>
            <a:r>
              <a:rPr lang="en-US" dirty="0" smtClean="0"/>
              <a:t> MK, </a:t>
            </a:r>
            <a:r>
              <a:rPr lang="en-US" dirty="0" err="1" smtClean="0"/>
              <a:t>Kalantar-zadeh</a:t>
            </a:r>
            <a:r>
              <a:rPr lang="en-US" dirty="0" smtClean="0"/>
              <a:t> K, </a:t>
            </a:r>
            <a:r>
              <a:rPr lang="en-US" dirty="0" err="1" smtClean="0"/>
              <a:t>Kovesdy</a:t>
            </a:r>
            <a:r>
              <a:rPr lang="en-US" dirty="0" smtClean="0"/>
              <a:t> CP. Association of age and BMI with kidney function and mortality: a cohort study. Lancet Diabetes </a:t>
            </a:r>
            <a:r>
              <a:rPr lang="en-US" dirty="0" err="1" smtClean="0"/>
              <a:t>Endocrinol</a:t>
            </a:r>
            <a:r>
              <a:rPr lang="en-US" dirty="0" smtClean="0"/>
              <a:t>. </a:t>
            </a:r>
            <a:r>
              <a:rPr lang="en-US" smtClean="0"/>
              <a:t>2015;3(9):704-14.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FD04-6293-4F28-833F-09F40408ED7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Предшествующий перелом означает ранее имевший место перелом у взрослого, произошедший самопроизвольно или в результате такой травмы, от которой у здорового человека перелома бы не возникло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Введите «да», если пациент имеет заболевание с доказанной ассоциацией с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остеопорозом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 могут быть сахарный диабет I типа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инсулин-зависимый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сахарный диабет), несовершенный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остеогенез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взрослого, длительно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нелеченный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гипертиреоз,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гипогонадизм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ранняя менопауза (&lt;45 лет), хроническое недоедание или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мальабсорбция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хроническое заболевание печени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Ответьте «да», если пациент употребляет в день 3 или более единицы алкоголя. Единица алкоголя незначительно варьируется в разных странах от 8 до 10 г алкоголя. Это соответствует стандартному бокалу пива (285 мл), одной стандартной порции крепкого спиртного (30 мл), бокалу вина средних размеров (120 мл) или одной порции аперитива (60 мл)</a:t>
            </a:r>
          </a:p>
          <a:p>
            <a:r>
              <a:rPr lang="ru-RU" dirty="0" smtClean="0"/>
              <a:t>FRAX – метод прогнозирования вероятности </a:t>
            </a:r>
            <a:r>
              <a:rPr lang="ru-RU" dirty="0" err="1" smtClean="0"/>
              <a:t>остеопоротических</a:t>
            </a:r>
            <a:endParaRPr lang="ru-RU" dirty="0" smtClean="0"/>
          </a:p>
          <a:p>
            <a:r>
              <a:rPr lang="ru-RU" dirty="0" smtClean="0"/>
              <a:t>переломов на основе оценки клинических факторов риска с учетом и без</a:t>
            </a:r>
          </a:p>
          <a:p>
            <a:r>
              <a:rPr lang="ru-RU" dirty="0" smtClean="0"/>
              <a:t>учета минеральной плотности костной ткани в области шейки бедра по</a:t>
            </a:r>
          </a:p>
          <a:p>
            <a:r>
              <a:rPr lang="ru-RU" dirty="0" smtClean="0"/>
              <a:t>данным </a:t>
            </a:r>
            <a:r>
              <a:rPr lang="ru-RU" dirty="0" err="1" smtClean="0"/>
              <a:t>двуэнергетической</a:t>
            </a:r>
            <a:r>
              <a:rPr lang="ru-RU" dirty="0" smtClean="0"/>
              <a:t> рентгеновской </a:t>
            </a:r>
            <a:r>
              <a:rPr lang="ru-RU" dirty="0" err="1" smtClean="0"/>
              <a:t>абсорбциометрии</a:t>
            </a:r>
            <a:r>
              <a:rPr lang="ru-RU" dirty="0" smtClean="0"/>
              <a:t> (DXA).</a:t>
            </a:r>
          </a:p>
          <a:p>
            <a:r>
              <a:rPr lang="ru-RU" dirty="0" smtClean="0"/>
              <a:t>Результатом подсчета FRAX являются две цифры. Первая – 10-летний</a:t>
            </a:r>
          </a:p>
          <a:p>
            <a:r>
              <a:rPr lang="ru-RU" dirty="0" smtClean="0"/>
              <a:t>абсолютный риск основных </a:t>
            </a:r>
            <a:r>
              <a:rPr lang="ru-RU" dirty="0" err="1" smtClean="0"/>
              <a:t>остеопоротических</a:t>
            </a:r>
            <a:r>
              <a:rPr lang="ru-RU" dirty="0" smtClean="0"/>
              <a:t> переломов (</a:t>
            </a:r>
            <a:r>
              <a:rPr lang="ru-RU" dirty="0" err="1" smtClean="0"/>
              <a:t>major</a:t>
            </a:r>
            <a:endParaRPr lang="ru-RU" dirty="0" smtClean="0"/>
          </a:p>
          <a:p>
            <a:r>
              <a:rPr lang="ru-RU" dirty="0" err="1" smtClean="0"/>
              <a:t>osteoporotic</a:t>
            </a:r>
            <a:r>
              <a:rPr lang="ru-RU" dirty="0" smtClean="0"/>
              <a:t>) – переломов проксимального отдела бедра, предплечья, плеча</a:t>
            </a:r>
          </a:p>
          <a:p>
            <a:r>
              <a:rPr lang="ru-RU" dirty="0" smtClean="0"/>
              <a:t>и позвоночника; вторая отдельно показывает 10-летний абсолютный риск</a:t>
            </a:r>
          </a:p>
          <a:p>
            <a:r>
              <a:rPr lang="ru-RU" dirty="0" smtClean="0"/>
              <a:t>перелома проксимального отдела бедра (</a:t>
            </a:r>
            <a:r>
              <a:rPr lang="ru-RU" dirty="0" err="1" smtClean="0"/>
              <a:t>hip</a:t>
            </a:r>
            <a:r>
              <a:rPr lang="ru-RU" dirty="0" smtClean="0"/>
              <a:t> </a:t>
            </a:r>
            <a:r>
              <a:rPr lang="ru-RU" dirty="0" err="1" smtClean="0"/>
              <a:t>fracture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FD04-6293-4F28-833F-09F40408ED7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8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отсутствии клинических проявлений </a:t>
            </a:r>
            <a:r>
              <a:rPr lang="ru-RU" dirty="0" err="1" smtClean="0"/>
              <a:t>остеопороза</a:t>
            </a:r>
            <a:r>
              <a:rPr lang="ru-RU" dirty="0" smtClean="0"/>
              <a:t> (низко-</a:t>
            </a:r>
          </a:p>
          <a:p>
            <a:r>
              <a:rPr lang="ru-RU" dirty="0" smtClean="0"/>
              <a:t>энергетических или спонтанных переломов) и отсутствии критериев</a:t>
            </a:r>
          </a:p>
          <a:p>
            <a:r>
              <a:rPr lang="ru-RU" dirty="0" err="1" smtClean="0"/>
              <a:t>остеопороза</a:t>
            </a:r>
            <a:r>
              <a:rPr lang="ru-RU" dirty="0" smtClean="0"/>
              <a:t> (T-критерий ниже –2,5 СО) при денситометрии либо</a:t>
            </a:r>
          </a:p>
          <a:p>
            <a:r>
              <a:rPr lang="ru-RU" dirty="0" smtClean="0"/>
              <a:t>невозможности проведения денситометрии, но при этом определяемом</a:t>
            </a:r>
          </a:p>
          <a:p>
            <a:r>
              <a:rPr lang="ru-RU" dirty="0" smtClean="0"/>
              <a:t>во </a:t>
            </a:r>
            <a:r>
              <a:rPr lang="ru-RU" dirty="0" err="1" smtClean="0"/>
              <a:t>FRAXe</a:t>
            </a:r>
            <a:r>
              <a:rPr lang="ru-RU" dirty="0" smtClean="0"/>
              <a:t> высоком риске перелома рекомендуется выставлять диагноз</a:t>
            </a:r>
          </a:p>
          <a:p>
            <a:r>
              <a:rPr lang="ru-RU" dirty="0" smtClean="0"/>
              <a:t>вероятного </a:t>
            </a:r>
            <a:r>
              <a:rPr lang="ru-RU" dirty="0" err="1" smtClean="0"/>
              <a:t>остеопороза</a:t>
            </a:r>
            <a:r>
              <a:rPr lang="ru-RU" dirty="0" smtClean="0"/>
              <a:t> (М 81.8) и назначать фармакологическое лечение. </a:t>
            </a:r>
          </a:p>
          <a:p>
            <a:r>
              <a:rPr lang="ru-RU" dirty="0" smtClean="0"/>
              <a:t>Дальнейшая тактика врача определяется на основании следующего</a:t>
            </a:r>
          </a:p>
          <a:p>
            <a:r>
              <a:rPr lang="ru-RU" dirty="0" smtClean="0"/>
              <a:t>графика, на котором приведен рекомендованный порог вмешательства в</a:t>
            </a:r>
          </a:p>
          <a:p>
            <a:r>
              <a:rPr lang="ru-RU" dirty="0" smtClean="0"/>
              <a:t>зависимости от возраста пациента и 10-летнего абсолютного риска основных</a:t>
            </a:r>
          </a:p>
          <a:p>
            <a:r>
              <a:rPr lang="ru-RU" dirty="0" err="1" smtClean="0"/>
              <a:t>остеопоротических</a:t>
            </a:r>
            <a:r>
              <a:rPr lang="ru-RU" dirty="0" smtClean="0"/>
              <a:t> переломов. Если пересечение этих двух параметров</a:t>
            </a:r>
          </a:p>
          <a:p>
            <a:r>
              <a:rPr lang="ru-RU" dirty="0" smtClean="0"/>
              <a:t>попало в красную зону графика, пациенту показано лечение, если в зеленую</a:t>
            </a:r>
          </a:p>
          <a:p>
            <a:r>
              <a:rPr lang="ru-RU" dirty="0" smtClean="0"/>
              <a:t>зону – лечение можно не проводить и оценку риска перелома повторить</a:t>
            </a:r>
          </a:p>
          <a:p>
            <a:r>
              <a:rPr lang="ru-RU" dirty="0" smtClean="0"/>
              <a:t>через 5 лет.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FD04-6293-4F28-833F-09F40408ED7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2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Пациента просят:</a:t>
            </a:r>
          </a:p>
          <a:p>
            <a:pPr>
              <a:buNone/>
            </a:pPr>
            <a:r>
              <a:rPr lang="ru-RU" sz="1200" dirty="0" smtClean="0"/>
              <a:t>Завести руки за голову, за спину на уровне талии (оценивается способность расчесываться, мыть спину, способность одеваться, выполнять гигиенические процедуры)</a:t>
            </a:r>
          </a:p>
          <a:p>
            <a:pPr>
              <a:buNone/>
            </a:pPr>
            <a:r>
              <a:rPr lang="ru-RU" sz="1200" dirty="0" smtClean="0"/>
              <a:t>Сидя дотронуться рукой до большого пальца на противоположной ноге (способность одевания нижней части тела, подстригания ног)</a:t>
            </a:r>
          </a:p>
          <a:p>
            <a:pPr>
              <a:buNone/>
            </a:pPr>
            <a:r>
              <a:rPr lang="ru-RU" sz="1200" dirty="0" smtClean="0"/>
              <a:t>Сжать пальцы врача обеими руками (способность открывать двери, банки)</a:t>
            </a:r>
          </a:p>
          <a:p>
            <a:pPr>
              <a:buNone/>
            </a:pPr>
            <a:r>
              <a:rPr lang="ru-RU" sz="1200" dirty="0" smtClean="0"/>
              <a:t>Удерживать лист бумаги между большим и указательным пальцами (способность выбора и удержания предметов)</a:t>
            </a:r>
          </a:p>
          <a:p>
            <a:pPr>
              <a:buNone/>
            </a:pPr>
            <a:r>
              <a:rPr lang="ru-RU" sz="1200" dirty="0" smtClean="0"/>
              <a:t>Подняться со стула без помощи рук(возможность свободного передвижения)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FD04-6293-4F28-833F-09F40408ED7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9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700808"/>
            <a:ext cx="4186808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Комплексная гериатрическая оценка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Шангареева</a:t>
            </a:r>
            <a:r>
              <a:rPr lang="ru-RU" sz="2000" dirty="0" smtClean="0"/>
              <a:t> Л.С., врач-гериатр</a:t>
            </a:r>
            <a:endParaRPr lang="ru-RU" sz="1300" dirty="0"/>
          </a:p>
        </p:txBody>
      </p:sp>
      <p:pic>
        <p:nvPicPr>
          <p:cNvPr id="4" name="Содержимое 3" descr="старики карт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381642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26876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.Физическое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анализ амбулаторной карты:  полиартриты, </a:t>
            </a:r>
            <a:r>
              <a:rPr lang="ru-RU" dirty="0" err="1" smtClean="0"/>
              <a:t>остеопороз</a:t>
            </a:r>
            <a:r>
              <a:rPr lang="ru-RU" dirty="0" smtClean="0"/>
              <a:t>, </a:t>
            </a:r>
            <a:r>
              <a:rPr lang="ru-RU" dirty="0" err="1" smtClean="0"/>
              <a:t>нейросенсорная</a:t>
            </a:r>
            <a:r>
              <a:rPr lang="ru-RU" dirty="0" smtClean="0"/>
              <a:t> тугоухость, заболевания органа зрения (катаракта, глаукома), недержание мочи, заболевания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системы, сахарный диабет.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Лекарственная терапия </a:t>
            </a:r>
            <a:r>
              <a:rPr lang="ru-RU" dirty="0" err="1" smtClean="0"/>
              <a:t>Полифармация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3080" y="2556032"/>
            <a:ext cx="5426712" cy="3177225"/>
          </a:xfrm>
        </p:spPr>
      </p:pic>
      <p:sp>
        <p:nvSpPr>
          <p:cNvPr id="5" name="TextBox 4"/>
          <p:cNvSpPr txBox="1"/>
          <p:nvPr/>
        </p:nvSpPr>
        <p:spPr>
          <a:xfrm>
            <a:off x="1331640" y="4221088"/>
            <a:ext cx="930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3?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5635" y="2060848"/>
            <a:ext cx="930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5</a:t>
            </a:r>
            <a:r>
              <a:rPr lang="ru-RU" sz="6000" dirty="0" smtClean="0">
                <a:solidFill>
                  <a:srgbClr val="FF0000"/>
                </a:solidFill>
              </a:rPr>
              <a:t>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204864"/>
            <a:ext cx="930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7</a:t>
            </a:r>
            <a:r>
              <a:rPr lang="ru-RU" sz="6000" dirty="0" smtClean="0">
                <a:solidFill>
                  <a:srgbClr val="FF0000"/>
                </a:solidFill>
              </a:rPr>
              <a:t>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5" y="4221087"/>
            <a:ext cx="930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9</a:t>
            </a:r>
            <a:r>
              <a:rPr lang="ru-RU" sz="6000" dirty="0" smtClean="0">
                <a:solidFill>
                  <a:srgbClr val="FF0000"/>
                </a:solidFill>
              </a:rPr>
              <a:t>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0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.Физическое здоровье: антропометрические показатели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Измерение массы тела проводят на медицинских весах утром натощак после опорожнения мочевого пузыря и кишечника. Во время измерения пациент должен быть без обуви и верхней одежды.</a:t>
            </a:r>
          </a:p>
          <a:p>
            <a:r>
              <a:rPr lang="ru-RU" dirty="0" smtClean="0"/>
              <a:t>Потеря массы тела считается выраженной, если она составляет: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 1 неделю-  2%,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за1 месяц -5%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 6 месяцев  - 6,5% от предыдущего измерения</a:t>
            </a:r>
          </a:p>
          <a:p>
            <a:pPr marL="0" indent="0">
              <a:buNone/>
            </a:pPr>
            <a:r>
              <a:rPr lang="ru-RU" dirty="0" smtClean="0"/>
              <a:t>Например, пациент 70 кг -4,5 кг за 6 мес.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.Физическое здоровье: антропометрические показатели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44824"/>
            <a:ext cx="7067128" cy="43924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измерение роста  (ростомер)</a:t>
            </a:r>
          </a:p>
          <a:p>
            <a:r>
              <a:rPr lang="ru-RU" dirty="0" smtClean="0"/>
              <a:t> пятки сведены вместе, пациент стоит прямо, касаясь вертикальной стойки ростомера четырьмя точками (пятки, ягодицы, лопаточная область и затылок).Голова располагается так, чтобы край нижнего века и </a:t>
            </a:r>
            <a:r>
              <a:rPr lang="ru-RU" dirty="0" err="1" smtClean="0"/>
              <a:t>козелок</a:t>
            </a:r>
            <a:r>
              <a:rPr lang="ru-RU" dirty="0" smtClean="0"/>
              <a:t> уха находились в одной горизонтальной плоскости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1080120" cy="32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Измерение роста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по половине размаха рук</a:t>
            </a:r>
          </a:p>
          <a:p>
            <a:r>
              <a:rPr lang="ru-RU" dirty="0" smtClean="0"/>
              <a:t>Измеряют расстояние от середины грудной выемки до кончика 3-го пальца руки. Рост рассчитывается по формуле </a:t>
            </a:r>
          </a:p>
          <a:p>
            <a:r>
              <a:rPr lang="ru-RU" dirty="0" smtClean="0"/>
              <a:t>Для женщин </a:t>
            </a:r>
            <a:r>
              <a:rPr lang="en-US" dirty="0" smtClean="0"/>
              <a:t>P = (1,35*</a:t>
            </a:r>
            <a:r>
              <a:rPr lang="ru-RU" dirty="0" smtClean="0"/>
              <a:t>Д)+60,1</a:t>
            </a:r>
          </a:p>
          <a:p>
            <a:r>
              <a:rPr lang="ru-RU" dirty="0" smtClean="0"/>
              <a:t>Для мужчин </a:t>
            </a:r>
            <a:r>
              <a:rPr lang="en-US" dirty="0" smtClean="0"/>
              <a:t>P </a:t>
            </a:r>
            <a:r>
              <a:rPr lang="en-US" dirty="0"/>
              <a:t>= (</a:t>
            </a:r>
            <a:r>
              <a:rPr lang="en-US" dirty="0" smtClean="0"/>
              <a:t>1,</a:t>
            </a:r>
            <a:r>
              <a:rPr lang="ru-RU" dirty="0" smtClean="0"/>
              <a:t>4</a:t>
            </a:r>
            <a:r>
              <a:rPr lang="en-US" dirty="0" smtClean="0"/>
              <a:t>*</a:t>
            </a:r>
            <a:r>
              <a:rPr lang="ru-RU" dirty="0"/>
              <a:t>Д</a:t>
            </a:r>
            <a:r>
              <a:rPr lang="ru-RU" dirty="0" smtClean="0"/>
              <a:t>)+57,8</a:t>
            </a:r>
            <a:endParaRPr lang="ru-RU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33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.Физическое здоровье: антропометрические показатели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844824"/>
            <a:ext cx="5868144" cy="50131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Наименьшая летальность среди женщин пожилого и старческого возраста отмечается при ИМТ = 31,7 кг/м</a:t>
            </a:r>
            <a:r>
              <a:rPr lang="ru-RU" baseline="30000" dirty="0" smtClean="0"/>
              <a:t>2</a:t>
            </a:r>
            <a:r>
              <a:rPr lang="ru-RU" dirty="0" smtClean="0"/>
              <a:t> среди мужчин того же возраста   при ИМТ = 28,8 кг/м</a:t>
            </a:r>
            <a:r>
              <a:rPr lang="ru-RU" baseline="30000" dirty="0" smtClean="0"/>
              <a:t>2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8267" y="2566407"/>
            <a:ext cx="5463737" cy="315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484784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.Физическое здоровье: антропометрические показатели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NB</a:t>
            </a:r>
            <a:r>
              <a:rPr lang="ru-RU" dirty="0" smtClean="0"/>
              <a:t>!:</a:t>
            </a:r>
          </a:p>
          <a:p>
            <a:r>
              <a:rPr lang="ru-RU" dirty="0" smtClean="0"/>
              <a:t>ИМТ &lt;20 кг/м2 и/или вес менее 57 кг – фактор риска </a:t>
            </a:r>
            <a:r>
              <a:rPr lang="ru-RU" dirty="0" err="1" smtClean="0"/>
              <a:t>остеопороза</a:t>
            </a:r>
            <a:endParaRPr lang="ru-RU" dirty="0" smtClean="0"/>
          </a:p>
          <a:p>
            <a:r>
              <a:rPr lang="ru-RU" dirty="0" smtClean="0"/>
              <a:t>потеря роста на 2 см и более за 1-3 года или на 4 см и более по сравнению с возрастом в 25 лет – одно из клинических проявлений </a:t>
            </a:r>
            <a:r>
              <a:rPr lang="ru-RU" dirty="0" err="1" smtClean="0"/>
              <a:t>остеопоретических</a:t>
            </a:r>
            <a:r>
              <a:rPr lang="ru-RU" dirty="0" smtClean="0"/>
              <a:t>  переломов позвонков</a:t>
            </a:r>
          </a:p>
          <a:p>
            <a:r>
              <a:rPr lang="ru-RU" dirty="0" smtClean="0"/>
              <a:t>хрупкость  и ожирение могут находиться  в тандеме и не являются взаимоисключающими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ru-RU" dirty="0"/>
              <a:t>.Физическое здоровье: </a:t>
            </a:r>
            <a:r>
              <a:rPr lang="ru-RU" dirty="0" smtClean="0"/>
              <a:t>Клинические признаки остеопороза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потеря </a:t>
            </a:r>
            <a:r>
              <a:rPr lang="ru-RU" sz="2400" dirty="0"/>
              <a:t>роста на 2 см и более за 1-3 года или на 4 см и более по сравнению с возрастом в 25 лет </a:t>
            </a:r>
            <a:endParaRPr lang="ru-RU" sz="2400" dirty="0" smtClean="0"/>
          </a:p>
          <a:p>
            <a:r>
              <a:rPr lang="ru-RU" sz="2400" dirty="0" smtClean="0"/>
              <a:t>выраженный </a:t>
            </a:r>
            <a:r>
              <a:rPr lang="ru-RU" sz="2400" dirty="0"/>
              <a:t>грудной кифоз</a:t>
            </a:r>
          </a:p>
          <a:p>
            <a:r>
              <a:rPr lang="ru-RU" sz="2400" dirty="0"/>
              <a:t>расстояние между затылком и стеной составляет более 5 см </a:t>
            </a:r>
          </a:p>
          <a:p>
            <a:r>
              <a:rPr lang="ru-RU" sz="2400" dirty="0"/>
              <a:t> расстояние между нижними ребрами и крылом подвздошной кости составляет ширину 2 пальца и </a:t>
            </a:r>
            <a:r>
              <a:rPr lang="ru-RU" sz="2400" dirty="0" smtClean="0"/>
              <a:t>менее. В </a:t>
            </a:r>
            <a:r>
              <a:rPr lang="ru-RU" sz="2400" dirty="0"/>
              <a:t>тяжелых случаях касание ребер подвздошных костей, что  вызывает боль при </a:t>
            </a:r>
            <a:r>
              <a:rPr lang="ru-RU" sz="2400" dirty="0" smtClean="0"/>
              <a:t>движении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8803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7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/>
              <a:t>Выпячивание </a:t>
            </a:r>
            <a:r>
              <a:rPr lang="ru-RU" dirty="0"/>
              <a:t>живота – из-за кифоза, уменьшающего объем абдоминальной полости (похудание только ухудшает проявление!!)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 Снижение емкости легких – в тяжелых случаях учащается дыхание и развиваются симптомы легочной недостаточности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 </a:t>
            </a:r>
            <a:r>
              <a:rPr lang="ru-RU" dirty="0" smtClean="0"/>
              <a:t>Рефлюкс-эзофагит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38" y="4725144"/>
            <a:ext cx="2141669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204814" cy="161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551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I</a:t>
            </a:r>
            <a:r>
              <a:rPr lang="ru-RU" dirty="0" smtClean="0"/>
              <a:t>.Физическое здоровье: Клинические признаки остеопороза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0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ru-RU" dirty="0"/>
              <a:t>.Физическое здоровье: </a:t>
            </a:r>
            <a:r>
              <a:rPr lang="ru-RU" dirty="0" smtClean="0"/>
              <a:t>Оценка остроты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 трудно ли вам из-за плохого зрения( в том числе в очках)</a:t>
            </a:r>
          </a:p>
          <a:p>
            <a:r>
              <a:rPr lang="ru-RU" dirty="0" smtClean="0"/>
              <a:t>Узнавать Ваши лекарства и читать этикетки</a:t>
            </a:r>
          </a:p>
          <a:p>
            <a:r>
              <a:rPr lang="ru-RU" dirty="0" smtClean="0"/>
              <a:t>Пересчитывать деньги и получать пенсию</a:t>
            </a:r>
          </a:p>
          <a:p>
            <a:r>
              <a:rPr lang="ru-RU" dirty="0" smtClean="0"/>
              <a:t>Узнавать людей на другой стороне улицы или поблизости</a:t>
            </a:r>
          </a:p>
          <a:p>
            <a:r>
              <a:rPr lang="ru-RU" dirty="0" smtClean="0"/>
              <a:t>Читать обычный газетный шрифт</a:t>
            </a:r>
          </a:p>
        </p:txBody>
      </p:sp>
    </p:spTree>
    <p:extLst>
      <p:ext uri="{BB962C8B-B14F-4D97-AF65-F5344CB8AC3E}">
        <p14:creationId xmlns:p14="http://schemas.microsoft.com/office/powerpoint/2010/main" val="29590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Комплексная </a:t>
            </a:r>
            <a:r>
              <a:rPr lang="ru-RU" sz="4000" dirty="0" err="1" smtClean="0"/>
              <a:t>гериатрическая</a:t>
            </a:r>
            <a:r>
              <a:rPr lang="ru-RU" sz="4000" dirty="0" smtClean="0"/>
              <a:t> оценка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междисциплинарный диагностический процесс</a:t>
            </a:r>
          </a:p>
          <a:p>
            <a:r>
              <a:rPr lang="ru-RU" dirty="0" smtClean="0"/>
              <a:t> цель - определение медицинских, психологических проблем, оценка функциональных способностей </a:t>
            </a:r>
          </a:p>
          <a:p>
            <a:r>
              <a:rPr lang="ru-RU" dirty="0" smtClean="0"/>
              <a:t> итог -  выработка комплекса мер, направленных на долгосрочную поддержку пожилого человека, создание координированного плана лечения и долговременного наблюдения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ru-RU" dirty="0"/>
              <a:t>.Физическое здоровье: Оценка остроты </a:t>
            </a:r>
            <a:r>
              <a:rPr lang="ru-RU" dirty="0" smtClean="0"/>
              <a:t>слуха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Приходится ли  пациенту переспрашивать своего собеседника?  (в том  числе, при использовании слухового аппарата)</a:t>
            </a:r>
          </a:p>
        </p:txBody>
      </p:sp>
    </p:spTree>
    <p:extLst>
      <p:ext uri="{BB962C8B-B14F-4D97-AF65-F5344CB8AC3E}">
        <p14:creationId xmlns:p14="http://schemas.microsoft.com/office/powerpoint/2010/main" val="20403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484784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.Физическое здоровье:</a:t>
            </a:r>
            <a:br>
              <a:rPr lang="ru-RU" dirty="0" smtClean="0"/>
            </a:br>
            <a:r>
              <a:rPr lang="ru-RU" dirty="0" smtClean="0"/>
              <a:t>активная ортостатическая проба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диагностические критерии:</a:t>
            </a:r>
          </a:p>
          <a:p>
            <a:pPr>
              <a:buNone/>
            </a:pPr>
            <a:r>
              <a:rPr lang="ru-RU" dirty="0" smtClean="0"/>
              <a:t>   снижение САД ≥ 20 мм </a:t>
            </a:r>
            <a:r>
              <a:rPr lang="ru-RU" dirty="0" err="1" smtClean="0"/>
              <a:t>рт</a:t>
            </a:r>
            <a:r>
              <a:rPr lang="ru-RU" dirty="0" smtClean="0"/>
              <a:t>. ст. или ДАД ≥ 10 мм </a:t>
            </a:r>
            <a:r>
              <a:rPr lang="ru-RU" dirty="0" err="1" smtClean="0"/>
              <a:t>рт</a:t>
            </a:r>
            <a:r>
              <a:rPr lang="ru-RU" dirty="0" smtClean="0"/>
              <a:t>. ст.  или снижение САД до уровня </a:t>
            </a:r>
            <a:r>
              <a:rPr lang="ru-RU" dirty="0" smtClean="0">
                <a:latin typeface="Calibri"/>
              </a:rPr>
              <a:t>&lt; 90 мм </a:t>
            </a:r>
            <a:r>
              <a:rPr lang="ru-RU" dirty="0" err="1" smtClean="0">
                <a:latin typeface="Calibri"/>
              </a:rPr>
              <a:t>рт</a:t>
            </a:r>
            <a:r>
              <a:rPr lang="ru-RU" dirty="0" smtClean="0">
                <a:latin typeface="Calibri"/>
              </a:rPr>
              <a:t>. ст. в течение 3-х минут после перехода из горизонтального ( лежа на спине) в вертикальное положение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34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I</a:t>
            </a:r>
            <a:r>
              <a:rPr lang="ru-RU" dirty="0" smtClean="0"/>
              <a:t>.Физическое здоровье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000" b="1" dirty="0" smtClean="0"/>
              <a:t>Оценка  состояния питания</a:t>
            </a:r>
          </a:p>
          <a:p>
            <a:pPr>
              <a:buNone/>
            </a:pPr>
            <a:r>
              <a:rPr lang="ru-RU" sz="2400" dirty="0" smtClean="0"/>
              <a:t>Краткая шкала по оценке питания</a:t>
            </a:r>
            <a:r>
              <a:rPr lang="ru-RU" sz="2200" dirty="0" smtClean="0"/>
              <a:t>( </a:t>
            </a:r>
            <a:r>
              <a:rPr lang="en-US" sz="2200" dirty="0" smtClean="0"/>
              <a:t>mini nutritional assessment,</a:t>
            </a:r>
            <a:r>
              <a:rPr lang="ru-RU" sz="2200" dirty="0" smtClean="0"/>
              <a:t> </a:t>
            </a:r>
            <a:r>
              <a:rPr lang="en-US" sz="2200" dirty="0" smtClean="0"/>
              <a:t>MNA)</a:t>
            </a:r>
            <a:endParaRPr lang="ru-RU" sz="2200" dirty="0" smtClean="0"/>
          </a:p>
          <a:p>
            <a:pPr>
              <a:buNone/>
            </a:pPr>
            <a:r>
              <a:rPr lang="ru-RU" sz="2400" dirty="0" smtClean="0"/>
              <a:t> Состоит из 2 частей: скрининг ( 6 вопросов) и оценочная часть (12 вопросов). Общая оценка -  максимально 30 баллов.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latin typeface="Calibri"/>
              </a:rPr>
              <a:t>&gt;</a:t>
            </a:r>
            <a:r>
              <a:rPr lang="ru-RU" sz="2400" dirty="0" smtClean="0"/>
              <a:t>23,5 баллов – пациент не испытывает проблем с питанием; </a:t>
            </a:r>
          </a:p>
          <a:p>
            <a:pPr>
              <a:buNone/>
            </a:pPr>
            <a:r>
              <a:rPr lang="ru-RU" sz="2400" dirty="0" smtClean="0"/>
              <a:t>   17-23,5 баллов- опасность недоедания;</a:t>
            </a:r>
          </a:p>
          <a:p>
            <a:pPr>
              <a:buNone/>
            </a:pPr>
            <a:r>
              <a:rPr lang="ru-RU" sz="2400" dirty="0" smtClean="0">
                <a:latin typeface="Calibri"/>
              </a:rPr>
              <a:t>  &lt;</a:t>
            </a:r>
            <a:r>
              <a:rPr lang="ru-RU" sz="2400" dirty="0" smtClean="0"/>
              <a:t>17 баллов -  недостаточность питания;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9208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Краткая шкала по оценке питания. </a:t>
            </a:r>
            <a:r>
              <a:rPr lang="ru-RU" sz="3600" dirty="0" smtClean="0"/>
              <a:t>Скрининг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949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700" dirty="0" smtClean="0"/>
              <a:t>А. Снизилось ли за последние 3 месяца количество пищи, которое вы съедаете, из-за потери аппетита, проблем с пищеварением, из-за сложностей при пережевывании и глотании?</a:t>
            </a:r>
          </a:p>
          <a:p>
            <a:pPr>
              <a:buNone/>
            </a:pPr>
            <a:r>
              <a:rPr lang="ru-RU" sz="1700" dirty="0" smtClean="0"/>
              <a:t>0=серъезное снижение количества съедаемой пищи</a:t>
            </a:r>
          </a:p>
          <a:p>
            <a:pPr>
              <a:buNone/>
            </a:pPr>
            <a:r>
              <a:rPr lang="ru-RU" sz="1700" dirty="0"/>
              <a:t>1</a:t>
            </a:r>
            <a:r>
              <a:rPr lang="ru-RU" sz="1700" dirty="0" smtClean="0"/>
              <a:t>= умеренное снижение кол-ва съедаемой пищи</a:t>
            </a:r>
          </a:p>
          <a:p>
            <a:pPr>
              <a:buNone/>
            </a:pPr>
            <a:r>
              <a:rPr lang="ru-RU" sz="1700" dirty="0" smtClean="0"/>
              <a:t>2= нет снижения кол-ва съедаемой пищи</a:t>
            </a:r>
          </a:p>
          <a:p>
            <a:pPr>
              <a:buNone/>
            </a:pPr>
            <a:r>
              <a:rPr lang="ru-RU" sz="1700" dirty="0" smtClean="0"/>
              <a:t>Б.Потеря массы тела за последние 3 месяца</a:t>
            </a:r>
          </a:p>
          <a:p>
            <a:pPr>
              <a:buNone/>
            </a:pPr>
            <a:r>
              <a:rPr lang="ru-RU" sz="1700" dirty="0" smtClean="0"/>
              <a:t>0=потеря массы тела больше чем 3 кг</a:t>
            </a:r>
          </a:p>
          <a:p>
            <a:pPr>
              <a:buNone/>
            </a:pPr>
            <a:r>
              <a:rPr lang="ru-RU" sz="1700" dirty="0" smtClean="0"/>
              <a:t>1= не знаю</a:t>
            </a:r>
          </a:p>
          <a:p>
            <a:pPr>
              <a:buNone/>
            </a:pPr>
            <a:r>
              <a:rPr lang="ru-RU" sz="1700" dirty="0" smtClean="0"/>
              <a:t>2=потеря массы тела от 1 до 3 кг</a:t>
            </a:r>
          </a:p>
          <a:p>
            <a:pPr>
              <a:buNone/>
            </a:pPr>
            <a:r>
              <a:rPr lang="ru-RU" sz="1700" dirty="0" smtClean="0"/>
              <a:t>3=нет потери массы тела</a:t>
            </a:r>
          </a:p>
          <a:p>
            <a:pPr>
              <a:buNone/>
            </a:pPr>
            <a:r>
              <a:rPr lang="ru-RU" sz="1700" dirty="0" smtClean="0"/>
              <a:t>В. Подвижность</a:t>
            </a:r>
          </a:p>
          <a:p>
            <a:pPr>
              <a:buNone/>
            </a:pPr>
            <a:r>
              <a:rPr lang="ru-RU" sz="1700" dirty="0" smtClean="0"/>
              <a:t>0= прикован к  кровати/стулу</a:t>
            </a:r>
          </a:p>
          <a:p>
            <a:pPr>
              <a:buNone/>
            </a:pPr>
            <a:r>
              <a:rPr lang="ru-RU" sz="1700" dirty="0" smtClean="0"/>
              <a:t>1=способен вставать с кровати /стула, но не выходит из дома</a:t>
            </a:r>
          </a:p>
          <a:p>
            <a:pPr>
              <a:buNone/>
            </a:pPr>
            <a:r>
              <a:rPr lang="ru-RU" sz="1700" dirty="0" smtClean="0"/>
              <a:t>2=выходит из дома</a:t>
            </a:r>
          </a:p>
          <a:p>
            <a:pPr>
              <a:buNone/>
            </a:pPr>
            <a:r>
              <a:rPr lang="ru-RU" sz="1700" dirty="0" smtClean="0"/>
              <a:t>Г.Острое заболевание (психологический стресс) за последние 3 месяца?</a:t>
            </a:r>
          </a:p>
          <a:p>
            <a:pPr>
              <a:buNone/>
            </a:pPr>
            <a:r>
              <a:rPr lang="ru-RU" sz="1700" dirty="0" smtClean="0"/>
              <a:t>0=да</a:t>
            </a:r>
          </a:p>
          <a:p>
            <a:pPr>
              <a:buNone/>
            </a:pPr>
            <a:r>
              <a:rPr lang="ru-RU" sz="1700" dirty="0" smtClean="0"/>
              <a:t>2=нет</a:t>
            </a:r>
          </a:p>
          <a:p>
            <a:pPr>
              <a:buNone/>
            </a:pPr>
            <a:r>
              <a:rPr lang="ru-RU" sz="1700" dirty="0" smtClean="0"/>
              <a:t>Д.Психоневрологические проблемы</a:t>
            </a:r>
          </a:p>
          <a:p>
            <a:pPr>
              <a:buNone/>
            </a:pPr>
            <a:r>
              <a:rPr lang="ru-RU" sz="1700" dirty="0" smtClean="0"/>
              <a:t>0= серьезное нарушение памяти или депрессия</a:t>
            </a:r>
          </a:p>
          <a:p>
            <a:pPr>
              <a:buNone/>
            </a:pPr>
            <a:r>
              <a:rPr lang="ru-RU" sz="1700" dirty="0" smtClean="0"/>
              <a:t>1= умеренное нарушение памяти</a:t>
            </a:r>
          </a:p>
          <a:p>
            <a:pPr>
              <a:buNone/>
            </a:pPr>
            <a:r>
              <a:rPr lang="ru-RU" sz="1700" dirty="0" smtClean="0"/>
              <a:t>2=нет нейропсихологических проблем</a:t>
            </a:r>
          </a:p>
          <a:p>
            <a:pPr>
              <a:buNone/>
            </a:pPr>
            <a:r>
              <a:rPr lang="ru-RU" sz="1700" dirty="0" smtClean="0"/>
              <a:t>Е. Индекс массы тела</a:t>
            </a:r>
          </a:p>
          <a:p>
            <a:pPr>
              <a:buNone/>
            </a:pPr>
            <a:r>
              <a:rPr lang="ru-RU" sz="1700" dirty="0" smtClean="0"/>
              <a:t>0= меньше 19</a:t>
            </a:r>
          </a:p>
          <a:p>
            <a:pPr>
              <a:buNone/>
            </a:pPr>
            <a:r>
              <a:rPr lang="ru-RU" sz="1700" dirty="0" smtClean="0"/>
              <a:t>1=19-21</a:t>
            </a:r>
          </a:p>
          <a:p>
            <a:pPr>
              <a:buNone/>
            </a:pPr>
            <a:r>
              <a:rPr lang="ru-RU" sz="1700" dirty="0" smtClean="0"/>
              <a:t>2=21-23</a:t>
            </a:r>
          </a:p>
          <a:p>
            <a:pPr>
              <a:buNone/>
            </a:pPr>
            <a:r>
              <a:rPr lang="ru-RU" sz="1700" dirty="0" smtClean="0"/>
              <a:t>3=23 и выше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Краткая шкала по оценке питания. </a:t>
            </a:r>
            <a:r>
              <a:rPr lang="ru-RU" sz="3600" dirty="0" smtClean="0"/>
              <a:t>Оценочная часть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51125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500" dirty="0" smtClean="0"/>
              <a:t>О. Способ питания</a:t>
            </a:r>
          </a:p>
          <a:p>
            <a:pPr>
              <a:buNone/>
            </a:pPr>
            <a:r>
              <a:rPr lang="ru-RU" sz="2500" dirty="0" smtClean="0"/>
              <a:t>0=неспособен есть без помощи</a:t>
            </a:r>
          </a:p>
          <a:p>
            <a:pPr>
              <a:buNone/>
            </a:pPr>
            <a:r>
              <a:rPr lang="ru-RU" sz="2500" dirty="0" smtClean="0"/>
              <a:t>1=самостоятельно с небольшими трудностями</a:t>
            </a:r>
          </a:p>
          <a:p>
            <a:pPr>
              <a:buNone/>
            </a:pPr>
            <a:r>
              <a:rPr lang="ru-RU" sz="2500" dirty="0" smtClean="0"/>
              <a:t>2=самостоятельно</a:t>
            </a:r>
          </a:p>
          <a:p>
            <a:pPr>
              <a:buNone/>
            </a:pPr>
            <a:r>
              <a:rPr lang="ru-RU" sz="2500" dirty="0" smtClean="0"/>
              <a:t>П.Самооценка состояния питания</a:t>
            </a:r>
          </a:p>
          <a:p>
            <a:pPr>
              <a:buNone/>
            </a:pPr>
            <a:r>
              <a:rPr lang="ru-RU" sz="2500" dirty="0" smtClean="0"/>
              <a:t>0=оценивает себя как плохо питающегося</a:t>
            </a:r>
          </a:p>
          <a:p>
            <a:pPr>
              <a:buNone/>
            </a:pPr>
            <a:r>
              <a:rPr lang="ru-RU" sz="2500" dirty="0" smtClean="0"/>
              <a:t>1=оценивает свое состояние питания неопределенно</a:t>
            </a:r>
          </a:p>
          <a:p>
            <a:pPr>
              <a:buNone/>
            </a:pPr>
            <a:r>
              <a:rPr lang="ru-RU" sz="2500" dirty="0" smtClean="0"/>
              <a:t>2=оценивает себя как не имеющего проблем с питанием</a:t>
            </a:r>
          </a:p>
          <a:p>
            <a:pPr>
              <a:buNone/>
            </a:pPr>
            <a:r>
              <a:rPr lang="ru-RU" sz="2500" dirty="0" smtClean="0"/>
              <a:t>Р.Состояние здоровья в сравнении с другими людьми своего возраста</a:t>
            </a:r>
          </a:p>
          <a:p>
            <a:pPr>
              <a:buNone/>
            </a:pPr>
            <a:r>
              <a:rPr lang="ru-RU" sz="2500" dirty="0" smtClean="0"/>
              <a:t>0=не такое хорошее</a:t>
            </a:r>
          </a:p>
          <a:p>
            <a:pPr>
              <a:buNone/>
            </a:pPr>
            <a:r>
              <a:rPr lang="ru-RU" sz="2500" dirty="0" smtClean="0"/>
              <a:t>0,5=не знает</a:t>
            </a:r>
          </a:p>
          <a:p>
            <a:pPr>
              <a:buNone/>
            </a:pPr>
            <a:r>
              <a:rPr lang="ru-RU" sz="2500" dirty="0" smtClean="0"/>
              <a:t>1=такое же хорошее</a:t>
            </a:r>
          </a:p>
          <a:p>
            <a:pPr>
              <a:buNone/>
            </a:pPr>
            <a:r>
              <a:rPr lang="ru-RU" sz="2500" dirty="0" smtClean="0"/>
              <a:t>2=лучше</a:t>
            </a:r>
          </a:p>
          <a:p>
            <a:pPr>
              <a:buNone/>
            </a:pPr>
            <a:r>
              <a:rPr lang="ru-RU" sz="2500" dirty="0" smtClean="0"/>
              <a:t>С. Окружность по середине плеча, см</a:t>
            </a:r>
          </a:p>
          <a:p>
            <a:pPr>
              <a:buNone/>
            </a:pPr>
            <a:r>
              <a:rPr lang="ru-RU" sz="2500" dirty="0" smtClean="0"/>
              <a:t>0=менее 21</a:t>
            </a:r>
          </a:p>
          <a:p>
            <a:pPr>
              <a:buNone/>
            </a:pPr>
            <a:r>
              <a:rPr lang="ru-RU" sz="2500" dirty="0" smtClean="0"/>
              <a:t>0,5=21-22</a:t>
            </a:r>
          </a:p>
          <a:p>
            <a:pPr>
              <a:buNone/>
            </a:pPr>
            <a:r>
              <a:rPr lang="ru-RU" sz="2500" dirty="0" smtClean="0"/>
              <a:t>1=22 и больше</a:t>
            </a:r>
          </a:p>
          <a:p>
            <a:pPr>
              <a:buNone/>
            </a:pPr>
            <a:r>
              <a:rPr lang="ru-RU" sz="2500" dirty="0" smtClean="0"/>
              <a:t>Т. Окружность голени, см</a:t>
            </a:r>
          </a:p>
          <a:p>
            <a:pPr>
              <a:buNone/>
            </a:pPr>
            <a:r>
              <a:rPr lang="ru-RU" sz="2500" dirty="0" smtClean="0"/>
              <a:t>0=меньше 31</a:t>
            </a:r>
          </a:p>
          <a:p>
            <a:pPr>
              <a:buNone/>
            </a:pPr>
            <a:r>
              <a:rPr lang="ru-RU" sz="2500" dirty="0" smtClean="0"/>
              <a:t>1=31 и больше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FRAX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метод прогнозирования вероятности </a:t>
            </a:r>
            <a:r>
              <a:rPr lang="ru-RU" dirty="0" err="1" smtClean="0"/>
              <a:t>остеопоротических</a:t>
            </a:r>
            <a:r>
              <a:rPr lang="en-US" dirty="0" smtClean="0"/>
              <a:t>  </a:t>
            </a:r>
            <a:r>
              <a:rPr lang="ru-RU" dirty="0" smtClean="0"/>
              <a:t>переломов на основе оценки клинических факторов риска с учетом и без</a:t>
            </a:r>
            <a:r>
              <a:rPr lang="en-US" dirty="0" smtClean="0"/>
              <a:t> </a:t>
            </a:r>
            <a:r>
              <a:rPr lang="ru-RU" dirty="0" smtClean="0"/>
              <a:t>учета  МПК в области шейки бедра по  данным </a:t>
            </a:r>
            <a:r>
              <a:rPr lang="ru-RU" dirty="0" err="1" smtClean="0"/>
              <a:t>двуэнергетической</a:t>
            </a:r>
            <a:r>
              <a:rPr lang="ru-RU" dirty="0" smtClean="0"/>
              <a:t> рентгеновской </a:t>
            </a:r>
            <a:r>
              <a:rPr lang="ru-RU" dirty="0" err="1" smtClean="0"/>
              <a:t>абсорбциометрии</a:t>
            </a:r>
            <a:r>
              <a:rPr lang="ru-RU" dirty="0" smtClean="0"/>
              <a:t> (DXA)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Оценку FRAX особенно рекомендуется проводить людям, у которых проведение денситометрии невозможно (недоступность оборудования)  и в </a:t>
            </a:r>
            <a:r>
              <a:rPr lang="ru-RU" dirty="0" err="1" smtClean="0"/>
              <a:t>слу</a:t>
            </a:r>
            <a:r>
              <a:rPr lang="ru-RU" dirty="0" smtClean="0"/>
              <a:t>-</a:t>
            </a:r>
          </a:p>
          <a:p>
            <a:pPr algn="ctr">
              <a:buNone/>
            </a:pPr>
            <a:r>
              <a:rPr lang="ru-RU" dirty="0" smtClean="0"/>
              <a:t>      чаях, когда при денситометрии была выявлена </a:t>
            </a:r>
            <a:r>
              <a:rPr lang="ru-RU" dirty="0" err="1" smtClean="0"/>
              <a:t>остеопения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Шкала </a:t>
            </a:r>
            <a:r>
              <a:rPr lang="en-US" dirty="0" smtClean="0"/>
              <a:t>FRAX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7" y="1867694"/>
            <a:ext cx="64484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2 цифры  -  10  летнего абсолютный риска: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основных </a:t>
            </a:r>
            <a:r>
              <a:rPr lang="ru-RU" dirty="0" err="1" smtClean="0"/>
              <a:t>остеопоротических</a:t>
            </a:r>
            <a:r>
              <a:rPr lang="ru-RU" dirty="0" smtClean="0"/>
              <a:t> переломов (проксимального отдела бедра, дистального отдела предплечья, позвоночника и шейки плеча).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перелома проксимального отдела бедра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Порог вмешательства </a:t>
            </a:r>
            <a:r>
              <a:rPr lang="ru-RU" sz="2800" dirty="0" smtClean="0"/>
              <a:t>на основании определения 10—летнего абсолютного риска основных </a:t>
            </a:r>
            <a:r>
              <a:rPr lang="ru-RU" sz="2800" dirty="0" err="1" smtClean="0"/>
              <a:t>остеопоретических</a:t>
            </a:r>
            <a:r>
              <a:rPr lang="ru-RU" sz="2800" dirty="0" smtClean="0"/>
              <a:t> переломов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6840760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95536" y="1"/>
            <a:ext cx="8291264" cy="19888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>
                <a:solidFill>
                  <a:srgbClr val="000000"/>
                </a:solidFill>
              </a:rPr>
              <a:t> </a:t>
            </a:r>
            <a:r>
              <a:rPr lang="ru-RU" sz="4000" dirty="0" smtClean="0">
                <a:solidFill>
                  <a:srgbClr val="000000"/>
                </a:solidFill>
              </a:rPr>
              <a:t>Популяция пожилых людей неоднородна</a:t>
            </a:r>
            <a:r>
              <a:rPr lang="ru-RU" sz="3200" dirty="0">
                <a:solidFill>
                  <a:srgbClr val="000000"/>
                </a:solidFill>
              </a:rPr>
              <a:t/>
            </a:r>
            <a:br>
              <a:rPr lang="ru-RU" sz="3200" dirty="0">
                <a:solidFill>
                  <a:srgbClr val="000000"/>
                </a:solidFill>
              </a:rPr>
            </a:b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349500"/>
            <a:ext cx="2224087" cy="4240213"/>
            <a:chOff x="113" y="1480"/>
            <a:chExt cx="1401" cy="2671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480"/>
              <a:ext cx="1401" cy="267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13" y="1480"/>
              <a:ext cx="1401" cy="267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836613"/>
            <a:ext cx="2736850" cy="2495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484438" y="3284538"/>
            <a:ext cx="6659562" cy="2679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400" b="1" dirty="0" smtClean="0"/>
              <a:t>Кому</a:t>
            </a:r>
            <a:r>
              <a:rPr lang="ru-RU" sz="2400" dirty="0" smtClean="0"/>
              <a:t> в первую очередь нужна  специализированная </a:t>
            </a:r>
            <a:r>
              <a:rPr lang="ru-RU" sz="2400" dirty="0" err="1" smtClean="0"/>
              <a:t>гериатрическая</a:t>
            </a:r>
            <a:r>
              <a:rPr lang="ru-RU" sz="2400" dirty="0" smtClean="0"/>
              <a:t> помощь и в каком объеме?</a:t>
            </a:r>
          </a:p>
          <a:p>
            <a:pPr>
              <a:buNone/>
            </a:pPr>
            <a:r>
              <a:rPr lang="ru-RU" sz="2400" b="1" dirty="0" smtClean="0"/>
              <a:t>Как</a:t>
            </a:r>
            <a:r>
              <a:rPr lang="ru-RU" sz="2400" dirty="0" smtClean="0"/>
              <a:t> выявить лиц пожилого возраста, нуждающихся в </a:t>
            </a:r>
            <a:r>
              <a:rPr lang="ru-RU" sz="2400" dirty="0" err="1" smtClean="0"/>
              <a:t>гериатрической</a:t>
            </a:r>
            <a:r>
              <a:rPr lang="ru-RU" sz="2400" dirty="0" smtClean="0"/>
              <a:t> помощи?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старости важным является даже не само наличие той или иной болезни, а то, в какой степени оно ограничивает повседневную деятельность человека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II</a:t>
            </a:r>
            <a:r>
              <a:rPr lang="ru-RU" sz="4000" dirty="0" smtClean="0"/>
              <a:t>.Функциональный статус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3407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II</a:t>
            </a:r>
            <a:r>
              <a:rPr lang="ru-RU" sz="4000" dirty="0" smtClean="0"/>
              <a:t>.Функциональный статус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968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   </a:t>
            </a:r>
            <a:r>
              <a:rPr lang="ru-RU" sz="2400" dirty="0" smtClean="0"/>
              <a:t>Дает информацию о возможности самообслуживания и степени независимости человека от помощи окружающих</a:t>
            </a:r>
          </a:p>
          <a:p>
            <a:r>
              <a:rPr lang="ru-RU" sz="2800" dirty="0" smtClean="0"/>
              <a:t>тест на способность выполнения основных функций </a:t>
            </a:r>
          </a:p>
          <a:p>
            <a:r>
              <a:rPr lang="ru-RU" sz="2800" dirty="0" smtClean="0"/>
              <a:t> активность в повседневной жизни</a:t>
            </a:r>
          </a:p>
          <a:p>
            <a:r>
              <a:rPr lang="ru-RU" sz="2800" dirty="0" smtClean="0"/>
              <a:t>инструментальная активность в повседневной жизни</a:t>
            </a:r>
          </a:p>
          <a:p>
            <a:r>
              <a:rPr lang="ru-RU" sz="2800" dirty="0" smtClean="0"/>
              <a:t>способность поддерживать равновесие  </a:t>
            </a:r>
          </a:p>
          <a:p>
            <a:r>
              <a:rPr lang="ru-RU" sz="2800" dirty="0" smtClean="0"/>
              <a:t> скорость ходьбы</a:t>
            </a:r>
            <a:endParaRPr lang="en-US" sz="2800" dirty="0" smtClean="0"/>
          </a:p>
          <a:p>
            <a:r>
              <a:rPr lang="ru-RU" sz="2800" dirty="0" smtClean="0"/>
              <a:t>тест « встань и иди»</a:t>
            </a:r>
          </a:p>
          <a:p>
            <a:r>
              <a:rPr lang="ru-RU" sz="2800" dirty="0" smtClean="0"/>
              <a:t>оценка мышечной силы</a:t>
            </a:r>
          </a:p>
          <a:p>
            <a:r>
              <a:rPr lang="ru-RU" sz="2800" dirty="0" smtClean="0"/>
              <a:t>оценка питания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412776"/>
          </a:xfrm>
        </p:spPr>
        <p:txBody>
          <a:bodyPr>
            <a:noAutofit/>
          </a:bodyPr>
          <a:lstStyle/>
          <a:p>
            <a:r>
              <a:rPr lang="en-US" sz="4000" dirty="0" smtClean="0"/>
              <a:t>II</a:t>
            </a:r>
            <a:r>
              <a:rPr lang="ru-RU" sz="4000" dirty="0" smtClean="0"/>
              <a:t>.Функциональный статус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51571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400" b="1" dirty="0" smtClean="0"/>
              <a:t> </a:t>
            </a:r>
            <a:r>
              <a:rPr lang="ru-RU" sz="4000" b="1" dirty="0" smtClean="0"/>
              <a:t>Оценка способности выполнения основных функций 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Пациента просят: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завести руки за голову, за спину на уровне талии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сидя дотронуться рукой до большого пальца на противоположной ноге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сжать пальцы врача обеими руками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удерживать лист бумаги между большим и указательным пальцами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подняться со стула без помощи рук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II</a:t>
            </a:r>
            <a:r>
              <a:rPr lang="ru-RU" sz="4000" dirty="0" smtClean="0"/>
              <a:t>.Функциональный статус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Активность в повседневной жизни (</a:t>
            </a:r>
            <a:r>
              <a:rPr lang="en-US" b="1" dirty="0" smtClean="0"/>
              <a:t>ADL</a:t>
            </a:r>
            <a:r>
              <a:rPr lang="ru-RU" b="1" dirty="0" smtClean="0"/>
              <a:t>)</a:t>
            </a:r>
          </a:p>
          <a:p>
            <a:pPr>
              <a:buNone/>
            </a:pPr>
            <a:r>
              <a:rPr lang="ru-RU" sz="2800" dirty="0" smtClean="0"/>
              <a:t>Индекс </a:t>
            </a:r>
            <a:r>
              <a:rPr lang="ru-RU" sz="2800" dirty="0" err="1" smtClean="0"/>
              <a:t>Бартел</a:t>
            </a:r>
            <a:r>
              <a:rPr lang="ru-RU" sz="2800" dirty="0" smtClean="0"/>
              <a:t>  дает информацию о наличии или отсутствии зависимости в повседневной жизни. Включает 10 пунктов , относящихся к сфере самообслуживания и мобильности. </a:t>
            </a:r>
          </a:p>
          <a:p>
            <a:pPr algn="ctr">
              <a:buNone/>
            </a:pPr>
            <a:r>
              <a:rPr lang="ru-RU" sz="2800" dirty="0" smtClean="0"/>
              <a:t>Максимальное количество баллов-100.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0-20  баллов – полная зависимость в повседневной жизни</a:t>
            </a:r>
          </a:p>
          <a:p>
            <a:r>
              <a:rPr lang="ru-RU" sz="2800" dirty="0" smtClean="0"/>
              <a:t>21-60  - выраженная</a:t>
            </a:r>
          </a:p>
          <a:p>
            <a:r>
              <a:rPr lang="ru-RU" sz="2800" dirty="0" smtClean="0"/>
              <a:t>61-90 - умеренная</a:t>
            </a:r>
          </a:p>
          <a:p>
            <a:r>
              <a:rPr lang="ru-RU" sz="2800" dirty="0" smtClean="0"/>
              <a:t>91-99 - легкая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u="sng" dirty="0" smtClean="0"/>
              <a:t>Категория «независим» допускает использование вспомогательных средств</a:t>
            </a:r>
            <a:endParaRPr lang="ru-RU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24744"/>
          </a:xfrm>
        </p:spPr>
        <p:txBody>
          <a:bodyPr>
            <a:noAutofit/>
          </a:bodyPr>
          <a:lstStyle/>
          <a:p>
            <a:r>
              <a:rPr lang="en-US" sz="4000" dirty="0" smtClean="0"/>
              <a:t>II</a:t>
            </a:r>
            <a:r>
              <a:rPr lang="ru-RU" sz="4000" dirty="0" smtClean="0"/>
              <a:t>.Функциональный статус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Индекс </a:t>
            </a:r>
            <a:r>
              <a:rPr lang="ru-RU" sz="2800" b="1" dirty="0" err="1" smtClean="0"/>
              <a:t>Бартел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" y="1124743"/>
          <a:ext cx="9144004" cy="57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692"/>
                <a:gridCol w="1903540"/>
                <a:gridCol w="1903540"/>
                <a:gridCol w="1903540"/>
                <a:gridCol w="1716692"/>
              </a:tblGrid>
              <a:tr h="4253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параметр</a:t>
                      </a:r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баллы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53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22791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1.Персональная</a:t>
                      </a:r>
                      <a:r>
                        <a:rPr lang="ru-RU" sz="1400" baseline="0" dirty="0" smtClean="0"/>
                        <a:t> гигиена: чистка зубов, манипуляции с зубными протезами, причесывание, бритье, умывание лица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Нуждается в помощи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Независим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8204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Прием пищи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Полностью зависим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Частично нуждается в помощи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нуждается в помощи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783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Перемещение с кровати на стул и обратно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Перемещение</a:t>
                      </a:r>
                      <a:r>
                        <a:rPr lang="ru-RU" sz="1400" baseline="0" dirty="0" smtClean="0"/>
                        <a:t> невозможно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 вставании с постели требуется помощь, может самостоятельно сидеть в постели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 вставании с постели требуется незначительная помощь или требуется присмотр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нуждается</a:t>
                      </a:r>
                      <a:r>
                        <a:rPr lang="ru-RU" sz="1400" baseline="0" dirty="0" smtClean="0"/>
                        <a:t> в помощи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II</a:t>
            </a:r>
            <a:r>
              <a:rPr lang="ru-RU" sz="4000" dirty="0" smtClean="0"/>
              <a:t>.Функциональный статус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Индекс </a:t>
            </a:r>
            <a:r>
              <a:rPr lang="ru-RU" sz="2800" b="1" dirty="0" err="1" smtClean="0"/>
              <a:t>Бартел</a:t>
            </a:r>
            <a:r>
              <a:rPr lang="ru-RU" sz="2800" b="1" dirty="0" smtClean="0"/>
              <a:t> ( продолжение)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26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параметр</a:t>
                      </a:r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баллы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18976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Мобильность</a:t>
                      </a:r>
                    </a:p>
                    <a:p>
                      <a:r>
                        <a:rPr lang="ru-RU" sz="1400" baseline="0" dirty="0" smtClean="0"/>
                        <a:t> ( перемещение в пределах дома и вне дома; могут использоваться вспомогательные средства)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способен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Может передвигаться</a:t>
                      </a:r>
                      <a:r>
                        <a:rPr lang="ru-RU" sz="1400" baseline="0" dirty="0" smtClean="0"/>
                        <a:t> с помощью инвалидной коляски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Может ходить с посторонней помощью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нуждается в помощи</a:t>
                      </a:r>
                      <a:endParaRPr lang="ru-RU" sz="1400" dirty="0"/>
                    </a:p>
                  </a:txBody>
                  <a:tcPr/>
                </a:tc>
              </a:tr>
              <a:tr h="620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Одевание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Полностью зависим от окружающих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Частично нуждается в помощи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Не нуждается в помощи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11313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 Подъем по лестнице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Не способен даже с поддержкой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Нуждается в присмотре или физической поддержке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нуждается в помощи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0867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 Прием ванны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Нуждается в помощи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Принимает ванну без посторонней помощи и присмотра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967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II</a:t>
            </a:r>
            <a:r>
              <a:rPr lang="ru-RU" sz="4000" dirty="0" smtClean="0"/>
              <a:t>.Функциональный статус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Индекс </a:t>
            </a:r>
            <a:r>
              <a:rPr lang="ru-RU" sz="2800" b="1" dirty="0" err="1" smtClean="0"/>
              <a:t>Бартел</a:t>
            </a:r>
            <a:r>
              <a:rPr lang="ru-RU" sz="2800" b="1" dirty="0" smtClean="0"/>
              <a:t>  (продолжение)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" y="1600200"/>
          <a:ext cx="9143999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971"/>
                <a:gridCol w="1754257"/>
                <a:gridCol w="1754257"/>
                <a:gridCol w="1754257"/>
                <a:gridCol w="1754257"/>
              </a:tblGrid>
              <a:tr h="4624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параметр</a:t>
                      </a:r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баллы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24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1976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8. Посещение туалета: перемещение в туалете, раздевание, очищение</a:t>
                      </a:r>
                      <a:r>
                        <a:rPr lang="ru-RU" sz="1400" baseline="0" dirty="0" smtClean="0"/>
                        <a:t> кожных покровов, одевание, выход из туалета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Полностью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зависим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Нуждается в некоторой помощи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нуждается в помощи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82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 Контролирование мочеиспускания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Недержание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Случайные инциденты</a:t>
                      </a:r>
                      <a:r>
                        <a:rPr lang="ru-RU" sz="1400" baseline="0" dirty="0" smtClean="0"/>
                        <a:t> ( максимум один раз за 24 часа)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Полное контролирование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2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</a:t>
                      </a:r>
                      <a:r>
                        <a:rPr lang="ru-RU" sz="1400" baseline="0" dirty="0" smtClean="0"/>
                        <a:t>Контролирование дефекации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Недержание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Случайные инциденты ( не чаще одного в неделю)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Полное контролирование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426170"/>
          </a:xfrm>
        </p:spPr>
        <p:txBody>
          <a:bodyPr>
            <a:noAutofit/>
          </a:bodyPr>
          <a:lstStyle/>
          <a:p>
            <a:r>
              <a:rPr lang="en-US" sz="4000" dirty="0" smtClean="0"/>
              <a:t>II</a:t>
            </a:r>
            <a:r>
              <a:rPr lang="ru-RU" sz="4000" dirty="0" smtClean="0"/>
              <a:t>.Функциональный статус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340768"/>
            <a:ext cx="5194920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500" b="1" dirty="0" smtClean="0"/>
              <a:t>Инструментальная активность в повседневной жизни (</a:t>
            </a:r>
            <a:r>
              <a:rPr lang="en-US" sz="4500" b="1" dirty="0" smtClean="0"/>
              <a:t>IADL</a:t>
            </a:r>
            <a:r>
              <a:rPr lang="ru-RU" sz="4500" b="1" dirty="0" smtClean="0"/>
              <a:t>)</a:t>
            </a:r>
            <a:endParaRPr lang="ru-RU" sz="4500" dirty="0" smtClean="0"/>
          </a:p>
          <a:p>
            <a:pPr>
              <a:buNone/>
            </a:pPr>
            <a:r>
              <a:rPr lang="ru-RU" dirty="0" smtClean="0"/>
              <a:t>      </a:t>
            </a:r>
            <a:endParaRPr lang="ru-RU" sz="4500" b="1" dirty="0" smtClean="0"/>
          </a:p>
          <a:p>
            <a:pPr>
              <a:buNone/>
            </a:pPr>
            <a:r>
              <a:rPr lang="ru-RU" dirty="0" smtClean="0"/>
              <a:t>      Шкала  повседневной инструментальной активности </a:t>
            </a:r>
            <a:r>
              <a:rPr lang="en-US" dirty="0" smtClean="0"/>
              <a:t>  </a:t>
            </a:r>
            <a:r>
              <a:rPr lang="ru-RU" dirty="0" smtClean="0"/>
              <a:t>позволяет оценить уровень бытовой активности.  Содержит рубрики: пользование телефоном, покупки в магазине, приготовление пищи, работа по дому, стирка, прием лекарств, контроль финансов, возможность пользоваться  транспортом.</a:t>
            </a:r>
          </a:p>
          <a:p>
            <a:pPr>
              <a:buNone/>
            </a:pPr>
            <a:r>
              <a:rPr lang="ru-RU" dirty="0" smtClean="0"/>
              <a:t>       Каждый пункт оценивается по 3-х бальной системе: способен выполнять действие- 3 балла; нуждается в помощи при выполнении действия- 2 балла; неспособен выполнять действие -  1 балл; Сумма баллов менее 27 указывает на снижение инструментальной функциональной активности.</a:t>
            </a:r>
          </a:p>
          <a:p>
            <a:endParaRPr lang="ru-RU" dirty="0"/>
          </a:p>
        </p:txBody>
      </p:sp>
      <p:pic>
        <p:nvPicPr>
          <p:cNvPr id="4" name="Содержимое 3" descr="бабуля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240359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600" b="1" dirty="0" smtClean="0"/>
              <a:t>Способность поддерживать равновесие </a:t>
            </a:r>
            <a:r>
              <a:rPr lang="ru-RU" sz="2600" dirty="0" smtClean="0"/>
              <a:t>используется для определения индивидуального риска падений</a:t>
            </a:r>
          </a:p>
          <a:p>
            <a:pPr>
              <a:buNone/>
            </a:pPr>
            <a:r>
              <a:rPr lang="ru-RU" sz="2600" dirty="0" smtClean="0"/>
              <a:t>    В положении стоя пациент опирается на одну ногу при разведенных в сторону руках и отведенной противоположной ноге.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II</a:t>
            </a:r>
            <a:r>
              <a:rPr lang="ru-RU" sz="4000" dirty="0" smtClean="0"/>
              <a:t>.Функциональный статус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14908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Хороший результат -  удержание равновесия</a:t>
            </a:r>
          </a:p>
          <a:p>
            <a:r>
              <a:rPr lang="ru-RU" sz="2800" dirty="0" smtClean="0"/>
              <a:t> ˃ 10 секунд, удовлетворительный ≥ 5 секунд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05064"/>
            <a:ext cx="7272808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268760"/>
          </a:xfrm>
        </p:spPr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.Функциональный статус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Скорость ходьбы </a:t>
            </a:r>
          </a:p>
          <a:p>
            <a:pPr>
              <a:buNone/>
            </a:pPr>
            <a:r>
              <a:rPr lang="ru-RU" b="1" dirty="0" smtClean="0"/>
              <a:t>     </a:t>
            </a:r>
          </a:p>
          <a:p>
            <a:pPr>
              <a:buNone/>
            </a:pPr>
            <a:r>
              <a:rPr lang="ru-RU" b="1" dirty="0" smtClean="0"/>
              <a:t>       </a:t>
            </a:r>
            <a:r>
              <a:rPr lang="ru-RU" sz="2000" b="1" dirty="0" smtClean="0"/>
              <a:t>2 метра                                     6 метров                                 2 метра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/>
              <a:t>          начало отсчета времени                                                                 окончание отсчета времени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kern="0" dirty="0" err="1" smtClean="0"/>
              <a:t>реф</a:t>
            </a:r>
            <a:r>
              <a:rPr lang="ru-RU" kern="0" dirty="0" smtClean="0"/>
              <a:t>. нормы 60-69 </a:t>
            </a:r>
            <a:r>
              <a:rPr lang="ru-RU" dirty="0" smtClean="0"/>
              <a:t>лет 1,27 м/сек; 70-79лет  - 1,18</a:t>
            </a:r>
            <a:r>
              <a:rPr lang="ru-RU" kern="0" dirty="0" smtClean="0"/>
              <a:t> м/сек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3429000"/>
            <a:ext cx="7200800" cy="0"/>
          </a:xfrm>
          <a:prstGeom prst="line">
            <a:avLst/>
          </a:prstGeom>
          <a:ln w="539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3212976"/>
            <a:ext cx="0" cy="43204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172400" y="3284984"/>
            <a:ext cx="0" cy="36004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11760" y="3212976"/>
            <a:ext cx="0" cy="504056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32240" y="3284984"/>
            <a:ext cx="0" cy="36004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авая фигурная скобка 15"/>
          <p:cNvSpPr/>
          <p:nvPr/>
        </p:nvSpPr>
        <p:spPr>
          <a:xfrm rot="16200000">
            <a:off x="4103948" y="512676"/>
            <a:ext cx="936104" cy="432048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411760" y="39330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32240" y="393305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КГО: кому?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700808"/>
            <a:ext cx="396044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Все пожилые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84984"/>
            <a:ext cx="2376264" cy="3240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Слишком тяжелое состояние, чтобы получить выгоду</a:t>
            </a:r>
          </a:p>
          <a:p>
            <a:pPr lvl="1">
              <a:lnSpc>
                <a:spcPct val="9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(Нестабильное состояние, терминальная фаза заболевания)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212976"/>
            <a:ext cx="2448272" cy="3240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Слишком хорошее состояние, чтобы получить выгоду 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03848" y="4653136"/>
            <a:ext cx="2664296" cy="1346448"/>
          </a:xfrm>
          <a:prstGeom prst="ellipse">
            <a:avLst/>
          </a:prstGeom>
          <a:solidFill>
            <a:schemeClr val="bg1"/>
          </a:solidFill>
          <a:ln>
            <a:solidFill>
              <a:srgbClr val="A40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63888" y="5085184"/>
            <a:ext cx="2158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Группа риска</a:t>
            </a:r>
            <a:endParaRPr lang="ru-RU" sz="28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339752" y="2636912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28184" y="2636912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4463988" y="2615208"/>
            <a:ext cx="36004" cy="1965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9145016" cy="922114"/>
          </a:xfrm>
        </p:spPr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.Функциональный статус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1542493"/>
          <a:ext cx="8424935" cy="5041649"/>
        </p:xfrm>
        <a:graphic>
          <a:graphicData uri="http://schemas.openxmlformats.org/drawingml/2006/table">
            <a:tbl>
              <a:tblPr/>
              <a:tblGrid>
                <a:gridCol w="1835913"/>
                <a:gridCol w="59858"/>
                <a:gridCol w="6469306"/>
                <a:gridCol w="59858"/>
              </a:tblGrid>
              <a:tr h="284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Скорость </a:t>
                      </a:r>
                      <a:r>
                        <a:rPr lang="ru-RU" sz="1400" b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ходьбы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Прогноз 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7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&gt; 1.3 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Высокотренированные</a:t>
                      </a: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и толерантные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07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&gt; 1.0 </a:t>
                      </a:r>
                      <a:endParaRPr lang="ru-RU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Здоровая популяция пожилых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7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1.05 </a:t>
                      </a:r>
                      <a:endParaRPr lang="ru-RU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Когнитивное снижение в течение 5 лет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7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1.0 </a:t>
                      </a:r>
                      <a:endParaRPr lang="ru-RU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Госпитализация в течение 1 г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8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0.8 </a:t>
                      </a:r>
                      <a:endParaRPr lang="ru-RU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Снижение мобильности и развитие зависимости от окружающих в течение  2 лет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7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0.7 </a:t>
                      </a:r>
                      <a:endParaRPr lang="ru-RU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Смерть, госпитализации, падения, дом престарелых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7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0.65 </a:t>
                      </a:r>
                      <a:endParaRPr lang="ru-RU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Смерть в течение полугода от тяжелой ИБС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8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0.6 </a:t>
                      </a:r>
                      <a:endParaRPr lang="ru-RU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Функциональное и когнитивное снижение,  интернаты, смертность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8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0.42 </a:t>
                      </a:r>
                      <a:endParaRPr lang="ru-RU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Функциональная зависимость и тяжелые нарушения способности передвигаться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7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0.2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Выраженная хрупкость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8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0.15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Неспособность к самообслуживанию, помещение в </a:t>
                      </a:r>
                      <a:r>
                        <a:rPr lang="ru-RU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специнтернат</a:t>
                      </a: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7809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sz="4000" dirty="0" smtClean="0"/>
              <a:t>Тест «встань и иди»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NB</a:t>
            </a:r>
            <a:r>
              <a:rPr lang="ru-RU" dirty="0" smtClean="0"/>
              <a:t>!</a:t>
            </a:r>
          </a:p>
          <a:p>
            <a:r>
              <a:rPr lang="ru-RU" dirty="0" smtClean="0"/>
              <a:t>    </a:t>
            </a:r>
            <a:r>
              <a:rPr lang="ru-RU" sz="2400" dirty="0" smtClean="0"/>
              <a:t>При ходьбе пациент использует обычные для себя средства помощи.</a:t>
            </a:r>
          </a:p>
          <a:p>
            <a:r>
              <a:rPr lang="ru-RU" sz="2400" dirty="0" smtClean="0"/>
              <a:t>     Как предиктор падения тест «встань и иди» имеет высокую чувствительность  (87%) и специфичность (87%)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9052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 «встань и иди»: интерпретация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Возрастная группа,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95%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РИ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7,1-9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70-79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8,2-10,2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80-99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10-12,7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611933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Mathias S, </a:t>
            </a:r>
            <a:r>
              <a:rPr lang="en-US" sz="1400" dirty="0" err="1" smtClean="0"/>
              <a:t>Nayak</a:t>
            </a:r>
            <a:r>
              <a:rPr lang="en-US" sz="1400" dirty="0" smtClean="0"/>
              <a:t> USL, Isaacs B. Balance in elderly patient” The “Get Up and</a:t>
            </a:r>
            <a:r>
              <a:rPr lang="ru-RU" sz="1400" dirty="0" smtClean="0"/>
              <a:t> </a:t>
            </a:r>
            <a:r>
              <a:rPr lang="en-US" sz="1400" dirty="0" smtClean="0"/>
              <a:t>Go” Test.</a:t>
            </a:r>
            <a:endParaRPr lang="ru-RU" sz="1400" dirty="0" smtClean="0"/>
          </a:p>
          <a:p>
            <a:r>
              <a:rPr lang="en-US" sz="1400" dirty="0" smtClean="0"/>
              <a:t> Arch Phys Med </a:t>
            </a:r>
            <a:r>
              <a:rPr lang="en-US" sz="1400" dirty="0" err="1" smtClean="0"/>
              <a:t>Rehabil</a:t>
            </a:r>
            <a:r>
              <a:rPr lang="en-US" sz="1400" dirty="0" smtClean="0"/>
              <a:t> (1986)67: 287-389; </a:t>
            </a:r>
            <a:r>
              <a:rPr lang="en-US" sz="1400" dirty="0" err="1" smtClean="0"/>
              <a:t>Podsiadlo</a:t>
            </a:r>
            <a:r>
              <a:rPr lang="en-US" sz="1400" dirty="0" smtClean="0"/>
              <a:t> D, Richardson S. The Timed "Up and Go": </a:t>
            </a:r>
            <a:endParaRPr lang="ru-RU" sz="1400" dirty="0" smtClean="0"/>
          </a:p>
          <a:p>
            <a:r>
              <a:rPr lang="en-US" sz="1400" dirty="0" smtClean="0"/>
              <a:t>A test of basic</a:t>
            </a:r>
            <a:r>
              <a:rPr lang="ru-RU" sz="1400" dirty="0" smtClean="0"/>
              <a:t> </a:t>
            </a:r>
            <a:r>
              <a:rPr lang="en-US" sz="1400" dirty="0" smtClean="0"/>
              <a:t>functional mobility for frail elderly persons. J Am </a:t>
            </a:r>
            <a:r>
              <a:rPr lang="en-US" sz="1400" dirty="0" err="1" smtClean="0"/>
              <a:t>Geriatr</a:t>
            </a:r>
            <a:r>
              <a:rPr lang="en-US" sz="1400" dirty="0" smtClean="0"/>
              <a:t> Soc 1991; 39:142-148.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69089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≥ 14 сек - ассоциируется с повышенным риском падений 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≥ 30 сек  -  необходимость использования вспомогательных устройств при передвижении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≥24 сек у пациентов, перенесших перелом шейки бедра – риск  падений в течение 6 </a:t>
            </a:r>
            <a:r>
              <a:rPr lang="ru-RU" dirty="0" err="1" smtClean="0"/>
              <a:t>мес</a:t>
            </a:r>
            <a:r>
              <a:rPr lang="ru-RU" dirty="0" smtClean="0"/>
              <a:t> после перелома шейки бедра;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 «встань и иди»:интерпретация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≤ 20 </a:t>
            </a:r>
            <a:r>
              <a:rPr lang="ru-RU" sz="2800" dirty="0" smtClean="0"/>
              <a:t> сек – хорошая мобильность, может выходить из дома  в одиночку, не нуждается в использовании вспомогательных устройств</a:t>
            </a:r>
          </a:p>
          <a:p>
            <a:r>
              <a:rPr lang="en-US" sz="2800" dirty="0" smtClean="0"/>
              <a:t> &gt; 30  </a:t>
            </a:r>
            <a:r>
              <a:rPr lang="ru-RU" sz="2800" dirty="0" smtClean="0"/>
              <a:t>сек -  имеются проблемы с передвижением, не может выходить из дома в одиночку, нуждается в использовании вспомогательных устройств </a:t>
            </a:r>
            <a:endParaRPr lang="en-US" sz="2800" dirty="0" smtClean="0"/>
          </a:p>
          <a:p>
            <a:endParaRPr lang="en-US" sz="2800" dirty="0" smtClean="0"/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23119" y="5842337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1. </a:t>
            </a:r>
            <a:r>
              <a:rPr lang="en-US" sz="1200" dirty="0" err="1" smtClean="0"/>
              <a:t>Podsiadlo</a:t>
            </a:r>
            <a:r>
              <a:rPr lang="en-US" sz="1200" dirty="0" smtClean="0"/>
              <a:t> D, Richardson S. The Time “Up &amp; Go”: A Test of Basic Functional Mobility for Frail Elderly Persons. Journal of the American Geriatrics Society 1991; 39(2): 142­148</a:t>
            </a:r>
          </a:p>
          <a:p>
            <a:r>
              <a:rPr lang="en-US" sz="1200" dirty="0" smtClean="0"/>
              <a:t>2. </a:t>
            </a:r>
            <a:r>
              <a:rPr lang="en-US" sz="1200" dirty="0" err="1" smtClean="0"/>
              <a:t>Shumway</a:t>
            </a:r>
            <a:r>
              <a:rPr lang="en-US" sz="1200" dirty="0" smtClean="0"/>
              <a:t> ­ Cook A, </a:t>
            </a:r>
            <a:r>
              <a:rPr lang="en-US" sz="1200" dirty="0" err="1" smtClean="0"/>
              <a:t>Brauer</a:t>
            </a:r>
            <a:r>
              <a:rPr lang="en-US" sz="1200" dirty="0" smtClean="0"/>
              <a:t> S, Wool </a:t>
            </a:r>
            <a:r>
              <a:rPr lang="en-US" sz="1200" dirty="0" err="1" smtClean="0"/>
              <a:t>acot</a:t>
            </a:r>
            <a:r>
              <a:rPr lang="en-US" sz="1200" dirty="0" smtClean="0"/>
              <a:t> M. Predicting the Probability for </a:t>
            </a:r>
            <a:r>
              <a:rPr lang="en-US" sz="1200" dirty="0" err="1" smtClean="0"/>
              <a:t>Fal</a:t>
            </a:r>
            <a:r>
              <a:rPr lang="en-US" sz="1200" dirty="0" smtClean="0"/>
              <a:t> s in </a:t>
            </a:r>
            <a:r>
              <a:rPr lang="en-US" sz="1200" dirty="0" err="1" smtClean="0"/>
              <a:t>Community­Dwel</a:t>
            </a:r>
            <a:r>
              <a:rPr lang="en-US" sz="1200" dirty="0" smtClean="0"/>
              <a:t> </a:t>
            </a:r>
            <a:r>
              <a:rPr lang="en-US" sz="1200" dirty="0" err="1" smtClean="0"/>
              <a:t>ing</a:t>
            </a:r>
            <a:r>
              <a:rPr lang="en-US" sz="1200" dirty="0" smtClean="0"/>
              <a:t> Older Adults Using the Timed Up &amp; Go Test.</a:t>
            </a:r>
            <a:r>
              <a:rPr lang="ru-RU" sz="1200" dirty="0" smtClean="0"/>
              <a:t> </a:t>
            </a:r>
            <a:r>
              <a:rPr lang="en-US" sz="1200" dirty="0" smtClean="0"/>
              <a:t>Physical Therapy 2000 </a:t>
            </a:r>
            <a:r>
              <a:rPr lang="en-US" sz="1200" dirty="0" err="1" smtClean="0"/>
              <a:t>Vol</a:t>
            </a:r>
            <a:r>
              <a:rPr lang="en-US" sz="1200" dirty="0" smtClean="0"/>
              <a:t> 80(9): 896­903.  Saskatoon </a:t>
            </a:r>
            <a:r>
              <a:rPr lang="en-US" sz="1200" dirty="0" err="1" smtClean="0"/>
              <a:t>Fal</a:t>
            </a:r>
            <a:r>
              <a:rPr lang="en-US" sz="1200" dirty="0" smtClean="0"/>
              <a:t> s Prevention Consortium, </a:t>
            </a:r>
            <a:r>
              <a:rPr lang="en-US" sz="1200" dirty="0" err="1" smtClean="0"/>
              <a:t>Fal</a:t>
            </a:r>
            <a:r>
              <a:rPr lang="en-US" sz="1200" dirty="0" smtClean="0"/>
              <a:t> s Screening and Referral Algorithm, TUG, Saskatoon </a:t>
            </a:r>
            <a:r>
              <a:rPr lang="en-US" sz="1200" dirty="0" err="1" smtClean="0"/>
              <a:t>Fal</a:t>
            </a:r>
            <a:r>
              <a:rPr lang="en-US" sz="1200" dirty="0" smtClean="0"/>
              <a:t> s Prevention consortium, June, 2005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0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.Функциональный статус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 smtClean="0"/>
              <a:t>    Оценка мышечной силы</a:t>
            </a:r>
          </a:p>
          <a:p>
            <a:pPr>
              <a:buNone/>
            </a:pPr>
            <a:r>
              <a:rPr lang="ru-RU" sz="3400" dirty="0" smtClean="0"/>
              <a:t>     Мышечную силу оценивают с помощью динамометрии, используя кистевой динамометр. 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    Средние показатели силы правой кисти (правша) у мужчин  в норме 35-50 кг, у женщин 25-33 кг; левой кисти -  на 5-10 кг меньше.</a:t>
            </a:r>
          </a:p>
          <a:p>
            <a:pPr>
              <a:buNone/>
            </a:pPr>
            <a:r>
              <a:rPr lang="ru-RU" sz="3400" dirty="0" smtClean="0"/>
              <a:t>      Относительная сила(%)= (сила кисти ,кг/масса тела, кг)*100%</a:t>
            </a:r>
          </a:p>
          <a:p>
            <a:pPr>
              <a:buNone/>
            </a:pPr>
            <a:r>
              <a:rPr lang="ru-RU" sz="3400" dirty="0" smtClean="0"/>
              <a:t>     Норма: относительная сила правой руки 65-80% у мужчин и 48-50% у женщин.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Сила сжатия сильнее ассоциируется с хрупкостью, чем с хронологическим возрастом и может считаться ее маркером.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373216"/>
            <a:ext cx="7992888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4" y="2924944"/>
            <a:ext cx="78488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4" y="223706"/>
            <a:ext cx="8071274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5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III.</a:t>
            </a:r>
            <a:r>
              <a:rPr lang="ru-RU" sz="4000" dirty="0" smtClean="0"/>
              <a:t>Психическое здоровье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000" b="1" dirty="0" smtClean="0"/>
              <a:t> 1. </a:t>
            </a:r>
            <a:r>
              <a:rPr lang="ru-RU" sz="5900" b="1" dirty="0" smtClean="0"/>
              <a:t>Когнитивный статус </a:t>
            </a:r>
          </a:p>
          <a:p>
            <a:r>
              <a:rPr lang="ru-RU" sz="5900" dirty="0" smtClean="0"/>
              <a:t> тест статуса умственных способностей (  </a:t>
            </a:r>
            <a:r>
              <a:rPr lang="en-US" sz="5900" dirty="0" smtClean="0"/>
              <a:t>Mini </a:t>
            </a:r>
            <a:r>
              <a:rPr lang="ru-RU" sz="5900" dirty="0" smtClean="0"/>
              <a:t>– </a:t>
            </a:r>
            <a:r>
              <a:rPr lang="en-US" sz="5900" dirty="0" smtClean="0"/>
              <a:t>mental state examination</a:t>
            </a:r>
            <a:r>
              <a:rPr lang="ru-RU" sz="5900" dirty="0" smtClean="0"/>
              <a:t>)</a:t>
            </a:r>
          </a:p>
          <a:p>
            <a:r>
              <a:rPr lang="ru-RU" sz="5900" dirty="0" smtClean="0"/>
              <a:t> тест рисования циферблата</a:t>
            </a:r>
          </a:p>
          <a:p>
            <a:r>
              <a:rPr lang="en-US" sz="5900" dirty="0" err="1" smtClean="0"/>
              <a:t>MoCA</a:t>
            </a:r>
            <a:r>
              <a:rPr lang="en-US" sz="5900" dirty="0" smtClean="0"/>
              <a:t> </a:t>
            </a:r>
            <a:r>
              <a:rPr lang="ru-RU" sz="5900" dirty="0" smtClean="0"/>
              <a:t> тест</a:t>
            </a:r>
          </a:p>
          <a:p>
            <a:r>
              <a:rPr lang="ru-RU" sz="5900" dirty="0"/>
              <a:t> </a:t>
            </a:r>
            <a:r>
              <a:rPr lang="en-US" sz="5900" dirty="0" smtClean="0"/>
              <a:t>Mini-Cog</a:t>
            </a:r>
            <a:endParaRPr lang="ru-RU" sz="5900" dirty="0" smtClean="0"/>
          </a:p>
          <a:p>
            <a:pPr>
              <a:buNone/>
            </a:pPr>
            <a:endParaRPr lang="ru-RU" sz="5900" dirty="0" smtClean="0"/>
          </a:p>
          <a:p>
            <a:pPr>
              <a:buNone/>
            </a:pPr>
            <a:endParaRPr lang="ru-RU" sz="5900" dirty="0"/>
          </a:p>
          <a:p>
            <a:pPr>
              <a:buNone/>
            </a:pPr>
            <a:endParaRPr lang="ru-RU" sz="5900" dirty="0" smtClean="0"/>
          </a:p>
          <a:p>
            <a:pPr>
              <a:buNone/>
            </a:pPr>
            <a:r>
              <a:rPr lang="ru-RU" sz="5900" b="1" dirty="0" smtClean="0"/>
              <a:t>2. Эмоциональное  состояние</a:t>
            </a:r>
          </a:p>
          <a:p>
            <a:r>
              <a:rPr lang="ru-RU" sz="5900" dirty="0" smtClean="0"/>
              <a:t>гериатрическая шкала депрессии ( </a:t>
            </a:r>
            <a:r>
              <a:rPr lang="en-US" sz="5900" dirty="0" smtClean="0"/>
              <a:t>Geriatric depression scale</a:t>
            </a:r>
            <a:r>
              <a:rPr lang="ru-RU" sz="5900" dirty="0" smtClean="0"/>
              <a:t>)</a:t>
            </a:r>
          </a:p>
          <a:p>
            <a:r>
              <a:rPr lang="en-US" sz="5900" dirty="0" smtClean="0"/>
              <a:t>HPQ-2</a:t>
            </a:r>
          </a:p>
          <a:p>
            <a:r>
              <a:rPr lang="en-US" sz="5900" dirty="0" smtClean="0"/>
              <a:t>HPQ-9</a:t>
            </a:r>
            <a:endParaRPr lang="ru-RU" sz="5900" dirty="0" smtClean="0"/>
          </a:p>
          <a:p>
            <a:r>
              <a:rPr lang="ru-RU" sz="5900" dirty="0" smtClean="0"/>
              <a:t>Корнельская шкала оценки депрессии  при деменции</a:t>
            </a:r>
          </a:p>
          <a:p>
            <a:pPr>
              <a:buNone/>
            </a:pPr>
            <a:endParaRPr lang="ru-RU" sz="5000" dirty="0" smtClean="0"/>
          </a:p>
          <a:p>
            <a:pPr>
              <a:buNone/>
            </a:pP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      </a:t>
            </a:r>
          </a:p>
          <a:p>
            <a:pPr>
              <a:buNone/>
            </a:pP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361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III.</a:t>
            </a:r>
            <a:r>
              <a:rPr lang="ru-RU" sz="4000" dirty="0" smtClean="0"/>
              <a:t>Психическое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Тест статуса умственных способностей</a:t>
            </a:r>
          </a:p>
          <a:p>
            <a:pPr>
              <a:buNone/>
            </a:pPr>
            <a:r>
              <a:rPr lang="en-US" b="1" dirty="0" smtClean="0"/>
              <a:t>Mini-mental state  examination (MMSE)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11 заданий</a:t>
            </a:r>
          </a:p>
          <a:p>
            <a:pPr>
              <a:buNone/>
            </a:pPr>
            <a:r>
              <a:rPr lang="ru-RU" dirty="0" smtClean="0"/>
              <a:t>Максимальное кол-во баллов -30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28-30 баллов - условная норма</a:t>
            </a:r>
          </a:p>
          <a:p>
            <a:pPr>
              <a:buNone/>
            </a:pPr>
            <a:r>
              <a:rPr lang="ru-RU" dirty="0" smtClean="0"/>
              <a:t>27-легкие когнитивные нарушения</a:t>
            </a:r>
          </a:p>
          <a:p>
            <a:pPr>
              <a:buNone/>
            </a:pPr>
            <a:r>
              <a:rPr lang="ru-RU" dirty="0" smtClean="0"/>
              <a:t> 25-26 -  умеренные когнитивные нарушения</a:t>
            </a:r>
          </a:p>
          <a:p>
            <a:pPr>
              <a:buNone/>
            </a:pPr>
            <a:r>
              <a:rPr lang="ru-RU" dirty="0" smtClean="0"/>
              <a:t>20-24-деменция легкой степени</a:t>
            </a:r>
          </a:p>
          <a:p>
            <a:pPr>
              <a:buNone/>
            </a:pPr>
            <a:r>
              <a:rPr lang="ru-RU" dirty="0" smtClean="0"/>
              <a:t> 11-19-деменция умеренной степени тяжести</a:t>
            </a:r>
          </a:p>
          <a:p>
            <a:pPr>
              <a:buNone/>
            </a:pPr>
            <a:r>
              <a:rPr lang="ru-RU" dirty="0" smtClean="0"/>
              <a:t> 0-10-тяжелая деменция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361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III.</a:t>
            </a:r>
            <a:r>
              <a:rPr lang="ru-RU" sz="4000" dirty="0" smtClean="0"/>
              <a:t>Психическое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Тест статуса умственных способностей</a:t>
            </a:r>
          </a:p>
          <a:p>
            <a:pPr>
              <a:buNone/>
            </a:pPr>
            <a:r>
              <a:rPr lang="ru-RU" dirty="0" err="1"/>
              <a:t>Mini-mental</a:t>
            </a:r>
            <a:r>
              <a:rPr lang="ru-RU" dirty="0"/>
              <a:t> </a:t>
            </a:r>
            <a:r>
              <a:rPr lang="ru-RU" dirty="0" err="1"/>
              <a:t>state</a:t>
            </a:r>
            <a:r>
              <a:rPr lang="ru-RU" dirty="0"/>
              <a:t>  </a:t>
            </a:r>
            <a:r>
              <a:rPr lang="ru-RU" dirty="0" err="1"/>
              <a:t>examination</a:t>
            </a:r>
            <a:r>
              <a:rPr lang="ru-RU" dirty="0"/>
              <a:t> (MMSE)</a:t>
            </a:r>
          </a:p>
          <a:p>
            <a:pPr>
              <a:buNone/>
            </a:pPr>
            <a:r>
              <a:rPr lang="ru-RU" dirty="0"/>
              <a:t>11 заданий</a:t>
            </a:r>
          </a:p>
          <a:p>
            <a:pPr>
              <a:buNone/>
            </a:pPr>
            <a:r>
              <a:rPr lang="ru-RU" dirty="0"/>
              <a:t>Максимальное кол-во баллов -30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28-30 баллов - условная норма</a:t>
            </a:r>
          </a:p>
          <a:p>
            <a:pPr>
              <a:buNone/>
            </a:pPr>
            <a:r>
              <a:rPr lang="ru-RU" dirty="0"/>
              <a:t>27-легкие когнитивные нарушения</a:t>
            </a:r>
          </a:p>
          <a:p>
            <a:pPr>
              <a:buNone/>
            </a:pPr>
            <a:r>
              <a:rPr lang="ru-RU" dirty="0"/>
              <a:t> 25-26 -  умеренные когнитивные нарушения</a:t>
            </a:r>
          </a:p>
          <a:p>
            <a:pPr>
              <a:buNone/>
            </a:pPr>
            <a:r>
              <a:rPr lang="ru-RU" dirty="0"/>
              <a:t>20-24-деменция легкой степени</a:t>
            </a:r>
          </a:p>
          <a:p>
            <a:pPr>
              <a:buNone/>
            </a:pPr>
            <a:r>
              <a:rPr lang="ru-RU" dirty="0"/>
              <a:t> 11-19-деменция умеренной степени тяжести</a:t>
            </a:r>
          </a:p>
          <a:p>
            <a:pPr>
              <a:buNone/>
            </a:pPr>
            <a:r>
              <a:rPr lang="ru-RU" dirty="0"/>
              <a:t> 0-10-тяжелая деменция</a:t>
            </a:r>
          </a:p>
        </p:txBody>
      </p:sp>
    </p:spTree>
    <p:extLst>
      <p:ext uri="{BB962C8B-B14F-4D97-AF65-F5344CB8AC3E}">
        <p14:creationId xmlns:p14="http://schemas.microsoft.com/office/powerpoint/2010/main" val="9982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700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</a:t>
            </a:r>
            <a:r>
              <a:rPr lang="ru-RU" dirty="0" smtClean="0"/>
              <a:t>Психическое здоровье</a:t>
            </a:r>
            <a:br>
              <a:rPr lang="ru-RU" dirty="0" smtClean="0"/>
            </a:br>
            <a:r>
              <a:rPr lang="ru-RU" sz="3100" b="1" dirty="0" smtClean="0"/>
              <a:t>Тест статуса умственных способностей</a:t>
            </a:r>
            <a:br>
              <a:rPr lang="ru-RU" sz="3100" b="1" dirty="0" smtClean="0"/>
            </a:br>
            <a:endParaRPr lang="ru-RU" sz="31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681076"/>
              </p:ext>
            </p:extLst>
          </p:nvPr>
        </p:nvGraphicFramePr>
        <p:xfrm>
          <a:off x="251520" y="1484783"/>
          <a:ext cx="8640960" cy="519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3096344"/>
              </a:tblGrid>
              <a:tr h="4149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параметр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 баллов за правильный ответ</a:t>
                      </a:r>
                      <a:endParaRPr lang="ru-RU" sz="1400" dirty="0"/>
                    </a:p>
                  </a:txBody>
                  <a:tcPr/>
                </a:tc>
              </a:tr>
              <a:tr h="1600466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1. Попросите больного указать: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день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число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месяц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время года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1703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2.Попросите больного сообщить, где он находится:</a:t>
                      </a:r>
                    </a:p>
                    <a:p>
                      <a:r>
                        <a:rPr lang="ru-RU" sz="1400" dirty="0" smtClean="0"/>
                        <a:t>город</a:t>
                      </a:r>
                    </a:p>
                    <a:p>
                      <a:r>
                        <a:rPr lang="ru-RU" sz="1400" dirty="0" smtClean="0"/>
                        <a:t>область</a:t>
                      </a:r>
                    </a:p>
                    <a:p>
                      <a:r>
                        <a:rPr lang="ru-RU" sz="1400" dirty="0" smtClean="0"/>
                        <a:t>страна</a:t>
                      </a:r>
                    </a:p>
                    <a:p>
                      <a:r>
                        <a:rPr lang="ru-RU" sz="1400" dirty="0" smtClean="0"/>
                        <a:t>учреждение</a:t>
                      </a:r>
                    </a:p>
                    <a:p>
                      <a:r>
                        <a:rPr lang="ru-RU" sz="1400" dirty="0" smtClean="0"/>
                        <a:t>этаж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14737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3.Назовите</a:t>
                      </a:r>
                      <a:r>
                        <a:rPr lang="ru-RU" sz="1400" baseline="0" dirty="0" smtClean="0"/>
                        <a:t> три не связанных друг с другом предмета и попросите больного повторить, например:</a:t>
                      </a:r>
                    </a:p>
                    <a:p>
                      <a:r>
                        <a:rPr lang="ru-RU" sz="1400" baseline="0" dirty="0" smtClean="0"/>
                        <a:t> карандаш</a:t>
                      </a:r>
                    </a:p>
                    <a:p>
                      <a:r>
                        <a:rPr lang="ru-RU" sz="1400" baseline="0" dirty="0" smtClean="0"/>
                        <a:t>дом</a:t>
                      </a:r>
                    </a:p>
                    <a:p>
                      <a:r>
                        <a:rPr lang="ru-RU" sz="1400" baseline="0" dirty="0" smtClean="0"/>
                        <a:t>копейка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Комплексная </a:t>
            </a:r>
            <a:r>
              <a:rPr lang="ru-RU" dirty="0" err="1" smtClean="0"/>
              <a:t>гериатрическая</a:t>
            </a:r>
            <a:r>
              <a:rPr lang="ru-RU" dirty="0" smtClean="0"/>
              <a:t> оценка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Может применяться в самых различных условиях: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палата стационара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гериатрическое отделение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поликлиника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на дому у пациента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6488668"/>
            <a:ext cx="220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en-US" sz="1400" dirty="0" smtClean="0"/>
              <a:t>G. Ellis et al. BMJ 2011;343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89248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</a:t>
            </a:r>
            <a:r>
              <a:rPr lang="ru-RU" dirty="0" smtClean="0"/>
              <a:t>Психическое здоровье</a:t>
            </a:r>
            <a:br>
              <a:rPr lang="ru-RU" dirty="0" smtClean="0"/>
            </a:br>
            <a:r>
              <a:rPr lang="ru-RU" sz="3100" b="1" dirty="0" smtClean="0"/>
              <a:t>Тест статуса умственных способностей ( продолжение)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64096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61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параметр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 баллов за правильный ответ</a:t>
                      </a:r>
                      <a:endParaRPr lang="ru-RU" sz="1400" dirty="0"/>
                    </a:p>
                  </a:txBody>
                  <a:tcPr/>
                </a:tc>
              </a:tr>
              <a:tr h="17969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r>
                        <a:rPr lang="ru-RU" sz="1400" baseline="0" dirty="0" smtClean="0"/>
                        <a:t> Попросите больного 5 раз последовательно вычесть 7 из 100 </a:t>
                      </a:r>
                    </a:p>
                    <a:p>
                      <a:r>
                        <a:rPr lang="ru-RU" sz="1400" baseline="0" dirty="0" smtClean="0"/>
                        <a:t> 100-7=93</a:t>
                      </a:r>
                    </a:p>
                    <a:p>
                      <a:r>
                        <a:rPr lang="ru-RU" sz="1400" baseline="0" dirty="0" smtClean="0"/>
                        <a:t>93-7=86</a:t>
                      </a:r>
                    </a:p>
                    <a:p>
                      <a:r>
                        <a:rPr lang="ru-RU" sz="1400" baseline="0" dirty="0" smtClean="0"/>
                        <a:t>86-7=79</a:t>
                      </a:r>
                    </a:p>
                    <a:p>
                      <a:r>
                        <a:rPr lang="ru-RU" sz="1400" baseline="0" dirty="0" smtClean="0"/>
                        <a:t>79-7=72</a:t>
                      </a:r>
                    </a:p>
                    <a:p>
                      <a:r>
                        <a:rPr lang="ru-RU" sz="1400" baseline="0" dirty="0" smtClean="0"/>
                        <a:t>72-7=65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</a:txBody>
                  <a:tcPr/>
                </a:tc>
              </a:tr>
              <a:tr h="15233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Попросите больного вспомнить три предмета, названные при проверке немедленного воспроизведения</a:t>
                      </a:r>
                    </a:p>
                    <a:p>
                      <a:r>
                        <a:rPr lang="ru-RU" sz="1400" dirty="0" smtClean="0"/>
                        <a:t>карандаш</a:t>
                      </a:r>
                    </a:p>
                    <a:p>
                      <a:r>
                        <a:rPr lang="ru-RU" sz="1400" dirty="0" smtClean="0"/>
                        <a:t>дом</a:t>
                      </a:r>
                    </a:p>
                    <a:p>
                      <a:r>
                        <a:rPr lang="ru-RU" sz="1400" dirty="0" smtClean="0"/>
                        <a:t>копейка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12863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 Укажите</a:t>
                      </a:r>
                      <a:r>
                        <a:rPr lang="ru-RU" sz="1400" baseline="0" dirty="0" smtClean="0"/>
                        <a:t> на часы, потом на карандаш и попросите больного назвать эти предметы</a:t>
                      </a:r>
                    </a:p>
                    <a:p>
                      <a:r>
                        <a:rPr lang="ru-RU" sz="1400" baseline="0" dirty="0" smtClean="0"/>
                        <a:t>часы</a:t>
                      </a:r>
                    </a:p>
                    <a:p>
                      <a:r>
                        <a:rPr lang="ru-RU" sz="1400" baseline="0" dirty="0" smtClean="0"/>
                        <a:t> карандаш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</a:t>
            </a:r>
            <a:r>
              <a:rPr lang="ru-RU" dirty="0" smtClean="0"/>
              <a:t>Психическое здоровье</a:t>
            </a:r>
            <a:br>
              <a:rPr lang="ru-RU" dirty="0" smtClean="0"/>
            </a:br>
            <a:r>
              <a:rPr lang="ru-RU" sz="3100" b="1" dirty="0" smtClean="0"/>
              <a:t>Тест статуса умственных способностей (продолжение)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332292"/>
              </p:ext>
            </p:extLst>
          </p:nvPr>
        </p:nvGraphicFramePr>
        <p:xfrm>
          <a:off x="323528" y="1600201"/>
          <a:ext cx="8568952" cy="499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34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параметр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 баллов за правильный ответ</a:t>
                      </a:r>
                      <a:endParaRPr lang="ru-RU" sz="1400" dirty="0"/>
                    </a:p>
                  </a:txBody>
                  <a:tcPr/>
                </a:tc>
              </a:tr>
              <a:tr h="5335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7.Попросите больного повторить:  «Никаких  если, и или но»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9729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8.Попросите больного выполнить последовательность</a:t>
                      </a:r>
                      <a:r>
                        <a:rPr lang="ru-RU" sz="1400" baseline="0" dirty="0" smtClean="0"/>
                        <a:t> из 3-х действий. Взять бумагу в правую руку. Сложить ее вдвое. Положить бумагу  на пол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7532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 Напишите на листе бумаги « Закройте глаза», покажите пациенту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и попросите его выполнить то,</a:t>
                      </a:r>
                      <a:r>
                        <a:rPr lang="ru-RU" sz="1400" baseline="0" dirty="0" smtClean="0"/>
                        <a:t> что он прочитал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7532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 Попросите больного написать предложение ( в предложении должно быть подлежащее и сказуемое, оно должно иметь смысл)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16493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11.Попросите больного скопировать рисунок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авильный пятиугольник 4"/>
          <p:cNvSpPr/>
          <p:nvPr/>
        </p:nvSpPr>
        <p:spPr>
          <a:xfrm>
            <a:off x="1547664" y="5229200"/>
            <a:ext cx="960120" cy="914400"/>
          </a:xfrm>
          <a:prstGeom prst="pentago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2123728" y="5229200"/>
            <a:ext cx="960120" cy="914400"/>
          </a:xfrm>
          <a:prstGeom prst="pentago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</a:t>
            </a:r>
            <a:r>
              <a:rPr lang="ru-RU" dirty="0" smtClean="0"/>
              <a:t>Психическое здоровье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361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Тест рисования циферблата</a:t>
            </a:r>
          </a:p>
          <a:p>
            <a:pPr>
              <a:buNone/>
            </a:pPr>
            <a:r>
              <a:rPr lang="ru-RU" sz="2800" b="1" dirty="0" smtClean="0"/>
              <a:t> </a:t>
            </a:r>
            <a:r>
              <a:rPr lang="ru-RU" sz="2000" dirty="0" smtClean="0"/>
              <a:t>Больного просят нарисовать круглые часы с  цифрами на циферблате и стрелки в правильных позициях  (  так, чтобы часы показывали  14:45 или 11:10).</a:t>
            </a:r>
          </a:p>
          <a:p>
            <a:pPr>
              <a:buNone/>
            </a:pPr>
            <a:r>
              <a:rPr lang="ru-RU" sz="1600" dirty="0" smtClean="0"/>
              <a:t>Тест оценивается по 10-бальной шкале:</a:t>
            </a:r>
          </a:p>
          <a:p>
            <a:pPr>
              <a:buNone/>
            </a:pPr>
            <a:r>
              <a:rPr lang="ru-RU" sz="1600" dirty="0" smtClean="0"/>
              <a:t> 10 баллов – норма, нарисован круг, цифры в правильных местах, стрелки показывают заданное время</a:t>
            </a:r>
          </a:p>
          <a:p>
            <a:pPr>
              <a:buNone/>
            </a:pPr>
            <a:r>
              <a:rPr lang="ru-RU" sz="1600" dirty="0" smtClean="0"/>
              <a:t> 9 баллов – незначительные неточности в расположении стрелок (одна из стрелок отклоняется от нужного времени  менее, чем на час)</a:t>
            </a:r>
          </a:p>
          <a:p>
            <a:pPr>
              <a:buNone/>
            </a:pPr>
            <a:r>
              <a:rPr lang="ru-RU" sz="1600" dirty="0" smtClean="0"/>
              <a:t>8 баллов – более заметные ошибки в расположении стрелок (одна из стрелок  отклоняется от нужного времени более, чем на час)</a:t>
            </a:r>
          </a:p>
          <a:p>
            <a:pPr>
              <a:buNone/>
            </a:pPr>
            <a:r>
              <a:rPr lang="ru-RU" sz="1600" dirty="0" smtClean="0"/>
              <a:t>7 баллов – стрелки показывают совершенно неправильное время</a:t>
            </a:r>
          </a:p>
          <a:p>
            <a:pPr>
              <a:buNone/>
            </a:pPr>
            <a:r>
              <a:rPr lang="ru-RU" sz="1600" dirty="0" smtClean="0"/>
              <a:t>6 баллов – стрелки не выполняют свою функцию  (например, нужное время обведено кружком)</a:t>
            </a:r>
          </a:p>
          <a:p>
            <a:pPr>
              <a:buNone/>
            </a:pPr>
            <a:r>
              <a:rPr lang="ru-RU" sz="1600" dirty="0" smtClean="0"/>
              <a:t>5 баллов -  неправильное расположение чисел на циферблате, они следуют в обратном порядке или расстояние между числами неодинаковое</a:t>
            </a:r>
          </a:p>
          <a:p>
            <a:pPr>
              <a:buNone/>
            </a:pPr>
            <a:r>
              <a:rPr lang="ru-RU" sz="1600" dirty="0" smtClean="0"/>
              <a:t>4 балла -  утрачена целостность часов, часть  чисел отсутствует или расположена вне круга</a:t>
            </a:r>
          </a:p>
          <a:p>
            <a:pPr>
              <a:buNone/>
            </a:pPr>
            <a:r>
              <a:rPr lang="ru-RU" sz="1600" dirty="0" smtClean="0"/>
              <a:t>3балла -  числа и циферблат не связаны друг с другом</a:t>
            </a:r>
          </a:p>
          <a:p>
            <a:pPr>
              <a:buNone/>
            </a:pPr>
            <a:r>
              <a:rPr lang="ru-RU" sz="1600" dirty="0" smtClean="0"/>
              <a:t>2 балла -  больной пытается выполнить тест, но безуспешно</a:t>
            </a:r>
          </a:p>
          <a:p>
            <a:pPr>
              <a:buNone/>
            </a:pPr>
            <a:r>
              <a:rPr lang="ru-RU" sz="1600" dirty="0" smtClean="0"/>
              <a:t>1 балл -  больной не делает попыток выполнить тест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Тест рисования </a:t>
            </a:r>
            <a:r>
              <a:rPr lang="ru-RU" b="1" dirty="0" smtClean="0"/>
              <a:t>циферблата. Оценка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i="1" dirty="0" smtClean="0"/>
              <a:t>5 баллов за рисование циферблата</a:t>
            </a:r>
          </a:p>
          <a:p>
            <a:r>
              <a:rPr lang="ru-RU" dirty="0" smtClean="0"/>
              <a:t>Замкнутый круг правильной формы (1 балл)</a:t>
            </a:r>
          </a:p>
          <a:p>
            <a:r>
              <a:rPr lang="ru-RU" dirty="0" smtClean="0"/>
              <a:t>Указаны все цифры от 1 до 12 (1 балл)</a:t>
            </a:r>
          </a:p>
          <a:p>
            <a:r>
              <a:rPr lang="ru-RU" dirty="0" smtClean="0"/>
              <a:t>Цифры нарисованы внутри круга (1балл)</a:t>
            </a:r>
          </a:p>
          <a:p>
            <a:r>
              <a:rPr lang="ru-RU" dirty="0" smtClean="0"/>
              <a:t>Цифры нарисованы с равными интервалами (1 балл)</a:t>
            </a:r>
          </a:p>
          <a:p>
            <a:r>
              <a:rPr lang="ru-RU" dirty="0" smtClean="0"/>
              <a:t>Правильное расположение 4 основных цифр (12,3,6,9)</a:t>
            </a:r>
          </a:p>
          <a:p>
            <a:pPr marL="0" indent="0">
              <a:buNone/>
            </a:pPr>
            <a:r>
              <a:rPr lang="ru-RU" b="1" i="1" dirty="0" smtClean="0"/>
              <a:t>5 баллов за расположение стрелок</a:t>
            </a:r>
          </a:p>
          <a:p>
            <a:r>
              <a:rPr lang="ru-RU" dirty="0" smtClean="0"/>
              <a:t>По 1 баллу за правильное местоположение начала (центр круга) и конца стрелок (всего 4 балла)</a:t>
            </a:r>
          </a:p>
          <a:p>
            <a:r>
              <a:rPr lang="ru-RU" dirty="0" smtClean="0"/>
              <a:t>Разная длина часовой и минутной стрелок (1 балл)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</a:t>
            </a:r>
            <a:r>
              <a:rPr lang="ru-RU" dirty="0" smtClean="0"/>
              <a:t>Психическое здоровье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6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/>
          <a:lstStyle/>
          <a:p>
            <a:r>
              <a:rPr lang="en-US" dirty="0" smtClean="0"/>
              <a:t>III.</a:t>
            </a:r>
            <a:r>
              <a:rPr lang="ru-RU" dirty="0" smtClean="0"/>
              <a:t>Психическое здоровье.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816099" cy="8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77072"/>
            <a:ext cx="1008112" cy="7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517232"/>
            <a:ext cx="1520949" cy="6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564904"/>
            <a:ext cx="13811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149080"/>
            <a:ext cx="1243583" cy="60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5589240"/>
            <a:ext cx="1152128" cy="61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835696" y="292494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414908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баллов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566124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 баллов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278092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 баллов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414908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баллов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566124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баллов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812360" y="278092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балла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96336" y="414908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балла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812360" y="558924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2 балла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14847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 smtClean="0"/>
              <a:t>Тест рисования циферблата. 14:</a:t>
            </a:r>
            <a:r>
              <a:rPr lang="en-US" sz="3200" b="1" dirty="0" smtClean="0"/>
              <a:t>4</a:t>
            </a:r>
            <a:r>
              <a:rPr lang="ru-RU" sz="3200" b="1" dirty="0" smtClean="0"/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2636912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1115616" y="2996952"/>
            <a:ext cx="360040" cy="72008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861048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 стрелкой 31"/>
          <p:cNvCxnSpPr/>
          <p:nvPr/>
        </p:nvCxnSpPr>
        <p:spPr>
          <a:xfrm>
            <a:off x="1187624" y="4293096"/>
            <a:ext cx="288032" cy="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5301208"/>
            <a:ext cx="1368152" cy="8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/>
          <p:nvPr/>
        </p:nvCxnSpPr>
        <p:spPr>
          <a:xfrm flipV="1">
            <a:off x="1331640" y="5445224"/>
            <a:ext cx="0" cy="288032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3088" y="1079092"/>
            <a:ext cx="6863562" cy="4694254"/>
          </a:xfrm>
        </p:spPr>
      </p:pic>
    </p:spTree>
    <p:extLst>
      <p:ext uri="{BB962C8B-B14F-4D97-AF65-F5344CB8AC3E}">
        <p14:creationId xmlns:p14="http://schemas.microsoft.com/office/powerpoint/2010/main" val="14857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2513" y="1486846"/>
            <a:ext cx="6762638" cy="3803984"/>
          </a:xfrm>
        </p:spPr>
      </p:pic>
    </p:spTree>
    <p:extLst>
      <p:ext uri="{BB962C8B-B14F-4D97-AF65-F5344CB8AC3E}">
        <p14:creationId xmlns:p14="http://schemas.microsoft.com/office/powerpoint/2010/main" val="36583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950" y="1524625"/>
            <a:ext cx="6833524" cy="3843857"/>
          </a:xfrm>
        </p:spPr>
      </p:pic>
    </p:spTree>
    <p:extLst>
      <p:ext uri="{BB962C8B-B14F-4D97-AF65-F5344CB8AC3E}">
        <p14:creationId xmlns:p14="http://schemas.microsoft.com/office/powerpoint/2010/main" val="38909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6409" y="1459467"/>
            <a:ext cx="6826893" cy="3840127"/>
          </a:xfrm>
        </p:spPr>
      </p:pic>
    </p:spTree>
    <p:extLst>
      <p:ext uri="{BB962C8B-B14F-4D97-AF65-F5344CB8AC3E}">
        <p14:creationId xmlns:p14="http://schemas.microsoft.com/office/powerpoint/2010/main" val="5401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684" y="1101438"/>
            <a:ext cx="7017898" cy="4495229"/>
          </a:xfrm>
        </p:spPr>
      </p:pic>
    </p:spTree>
    <p:extLst>
      <p:ext uri="{BB962C8B-B14F-4D97-AF65-F5344CB8AC3E}">
        <p14:creationId xmlns:p14="http://schemas.microsoft.com/office/powerpoint/2010/main" val="27997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0"/>
            <a:ext cx="8568952" cy="1196752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Комплексная </a:t>
            </a:r>
            <a:r>
              <a:rPr lang="ru-RU" sz="4000" dirty="0" err="1" smtClean="0"/>
              <a:t>гериатрическая</a:t>
            </a:r>
            <a:r>
              <a:rPr lang="ru-RU" sz="4000" dirty="0" smtClean="0"/>
              <a:t> оценка</a:t>
            </a:r>
            <a:endParaRPr 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700808"/>
            <a:ext cx="7543800" cy="4395192"/>
          </a:xfrm>
        </p:spPr>
        <p:txBody>
          <a:bodyPr/>
          <a:lstStyle/>
          <a:p>
            <a:pPr marL="352425" indent="-352425" algn="l"/>
            <a:r>
              <a:rPr lang="ru-RU" dirty="0" smtClean="0">
                <a:solidFill>
                  <a:schemeClr val="tx1"/>
                </a:solidFill>
              </a:rPr>
              <a:t>   3 ступени процесса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352425" indent="-352425" algn="l"/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Выделить  целевую группу  пациентов</a:t>
            </a:r>
            <a:endParaRPr lang="en-US" dirty="0">
              <a:solidFill>
                <a:schemeClr val="tx1"/>
              </a:solidFill>
            </a:endParaRPr>
          </a:p>
          <a:p>
            <a:pPr marL="352425" indent="-352425" algn="l"/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Оценить их и разработать рекомендации </a:t>
            </a:r>
          </a:p>
          <a:p>
            <a:pPr marL="352425" indent="-352425" algn="l"/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Добиться выполнения этих рекомендаций</a:t>
            </a:r>
            <a:endParaRPr lang="en-US" dirty="0">
              <a:solidFill>
                <a:schemeClr val="tx1"/>
              </a:solidFill>
            </a:endParaRPr>
          </a:p>
          <a:p>
            <a:pPr marL="352425" indent="-352425" algn="l"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902" y="1336220"/>
            <a:ext cx="6839389" cy="3847157"/>
          </a:xfrm>
        </p:spPr>
      </p:pic>
    </p:spTree>
    <p:extLst>
      <p:ext uri="{BB962C8B-B14F-4D97-AF65-F5344CB8AC3E}">
        <p14:creationId xmlns:p14="http://schemas.microsoft.com/office/powerpoint/2010/main" val="23587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7988" y="1151134"/>
            <a:ext cx="6757248" cy="4135189"/>
          </a:xfrm>
        </p:spPr>
      </p:pic>
    </p:spTree>
    <p:extLst>
      <p:ext uri="{BB962C8B-B14F-4D97-AF65-F5344CB8AC3E}">
        <p14:creationId xmlns:p14="http://schemas.microsoft.com/office/powerpoint/2010/main" val="12557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8104" y="1273844"/>
            <a:ext cx="6685242" cy="4525963"/>
          </a:xfrm>
        </p:spPr>
      </p:pic>
    </p:spTree>
    <p:extLst>
      <p:ext uri="{BB962C8B-B14F-4D97-AF65-F5344CB8AC3E}">
        <p14:creationId xmlns:p14="http://schemas.microsoft.com/office/powerpoint/2010/main" val="28680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3355" y="1135767"/>
            <a:ext cx="7117290" cy="4525963"/>
          </a:xfrm>
        </p:spPr>
      </p:pic>
    </p:spTree>
    <p:extLst>
      <p:ext uri="{BB962C8B-B14F-4D97-AF65-F5344CB8AC3E}">
        <p14:creationId xmlns:p14="http://schemas.microsoft.com/office/powerpoint/2010/main" val="20580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8230" y="1030892"/>
            <a:ext cx="6907540" cy="4525963"/>
          </a:xfrm>
        </p:spPr>
      </p:pic>
    </p:spTree>
    <p:extLst>
      <p:ext uri="{BB962C8B-B14F-4D97-AF65-F5344CB8AC3E}">
        <p14:creationId xmlns:p14="http://schemas.microsoft.com/office/powerpoint/2010/main" val="40535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</a:t>
            </a:r>
            <a:r>
              <a:rPr lang="ru-RU" dirty="0"/>
              <a:t>Психическое </a:t>
            </a:r>
            <a:r>
              <a:rPr lang="ru-RU" dirty="0" smtClean="0"/>
              <a:t>здоровье.</a:t>
            </a:r>
            <a:r>
              <a:rPr lang="en-US" dirty="0" err="1" smtClean="0"/>
              <a:t>MoCA</a:t>
            </a:r>
            <a:r>
              <a:rPr lang="ru-RU" dirty="0"/>
              <a:t> </a:t>
            </a:r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1026" name="Picture 2" descr="F:\ГЕРИАТРИЯ\Гериатрия\Mokko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268760"/>
            <a:ext cx="417646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361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III.</a:t>
            </a:r>
            <a:r>
              <a:rPr lang="ru-RU" sz="4000" dirty="0" smtClean="0"/>
              <a:t>Психическое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Mini-Cog</a:t>
            </a:r>
          </a:p>
          <a:p>
            <a:pPr>
              <a:buNone/>
            </a:pPr>
            <a:r>
              <a:rPr lang="en-US" b="1" dirty="0" smtClean="0"/>
              <a:t>2-3 </a:t>
            </a:r>
            <a:r>
              <a:rPr lang="ru-RU" b="1" dirty="0" smtClean="0"/>
              <a:t> минуты</a:t>
            </a: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27425"/>
              </p:ext>
            </p:extLst>
          </p:nvPr>
        </p:nvGraphicFramePr>
        <p:xfrm>
          <a:off x="1189112" y="2204864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Запомните и произнесите за мной слова: «лимон, ключ, мяч»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 рисования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Вспомнить  слова из 1</a:t>
                      </a:r>
                      <a:r>
                        <a:rPr lang="ru-RU" baseline="0" dirty="0" smtClean="0"/>
                        <a:t> этапа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62318" y="5204048"/>
            <a:ext cx="1789348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Рисования часов нарушено-деменция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6462" y="5221241"/>
            <a:ext cx="1742195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Рисования часов  </a:t>
            </a:r>
            <a:r>
              <a:rPr lang="ru-RU" sz="1400" dirty="0" smtClean="0">
                <a:solidFill>
                  <a:schemeClr val="tx1"/>
                </a:solidFill>
              </a:rPr>
              <a:t>норма -  нет деменции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933056"/>
            <a:ext cx="168133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Воспроизведение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деменция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933056"/>
            <a:ext cx="1704802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Воспроизведение </a:t>
            </a:r>
            <a:r>
              <a:rPr lang="ru-RU" sz="1400" dirty="0" smtClean="0">
                <a:solidFill>
                  <a:schemeClr val="tx1"/>
                </a:solidFill>
              </a:rPr>
              <a:t>1-2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деменция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933056"/>
            <a:ext cx="1713672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Воспроизведение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3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нет деменции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Двойная стрелка влево/вверх 9"/>
          <p:cNvSpPr/>
          <p:nvPr/>
        </p:nvSpPr>
        <p:spPr>
          <a:xfrm rot="13704570">
            <a:off x="3926392" y="4784310"/>
            <a:ext cx="618068" cy="65212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99826" y="6487088"/>
            <a:ext cx="204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S.Boston</a:t>
            </a:r>
            <a:r>
              <a:rPr lang="en-US" dirty="0" smtClean="0"/>
              <a:t> et al.,2000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8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268760"/>
          </a:xfrm>
        </p:spPr>
        <p:txBody>
          <a:bodyPr>
            <a:normAutofit/>
          </a:bodyPr>
          <a:lstStyle/>
          <a:p>
            <a:r>
              <a:rPr lang="en-US" dirty="0" smtClean="0"/>
              <a:t>III.</a:t>
            </a:r>
            <a:r>
              <a:rPr lang="ru-RU" dirty="0" smtClean="0"/>
              <a:t>Психическое здоровье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Эмоциональное  состояние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Гериатрическая</a:t>
            </a:r>
            <a:r>
              <a:rPr lang="ru-RU" dirty="0" smtClean="0"/>
              <a:t> шкала депрессии ( </a:t>
            </a:r>
            <a:r>
              <a:rPr lang="en-US" dirty="0" smtClean="0"/>
              <a:t>Geriatric depression scale</a:t>
            </a:r>
            <a:r>
              <a:rPr lang="ru-RU" dirty="0" smtClean="0"/>
              <a:t>,</a:t>
            </a:r>
            <a:r>
              <a:rPr lang="en-US" dirty="0" smtClean="0"/>
              <a:t>GDS-15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Состоит из 15 вопросов</a:t>
            </a:r>
          </a:p>
          <a:p>
            <a:pPr>
              <a:buNone/>
            </a:pPr>
            <a:r>
              <a:rPr lang="ru-RU" dirty="0" smtClean="0"/>
              <a:t>0-4 балла – нет депрессии</a:t>
            </a:r>
          </a:p>
          <a:p>
            <a:pPr>
              <a:buNone/>
            </a:pPr>
            <a:r>
              <a:rPr lang="ru-RU" dirty="0" smtClean="0"/>
              <a:t>5-8 баллов – вероятная легкая депрессия</a:t>
            </a:r>
          </a:p>
          <a:p>
            <a:pPr>
              <a:buNone/>
            </a:pPr>
            <a:r>
              <a:rPr lang="ru-RU" dirty="0" smtClean="0"/>
              <a:t>9-11 баллов- вероятная  умеренная депрессия</a:t>
            </a:r>
          </a:p>
          <a:p>
            <a:pPr>
              <a:buNone/>
            </a:pPr>
            <a:r>
              <a:rPr lang="ru-RU" dirty="0" smtClean="0"/>
              <a:t>12-15 баллов- вероятная тяжелая депрессия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Гериатрическая шкала депрессии</a:t>
            </a:r>
            <a:r>
              <a:rPr lang="en-US" sz="4000" dirty="0" smtClean="0"/>
              <a:t> (GDS-15)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675890"/>
              </p:ext>
            </p:extLst>
          </p:nvPr>
        </p:nvGraphicFramePr>
        <p:xfrm>
          <a:off x="0" y="620688"/>
          <a:ext cx="9144001" cy="647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2400"/>
                <a:gridCol w="504056"/>
                <a:gridCol w="46754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вопрос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 В целом,</a:t>
                      </a:r>
                      <a:r>
                        <a:rPr lang="ru-RU" sz="1600" baseline="0" dirty="0" smtClean="0"/>
                        <a:t> Вы удовлетворены своей жизнью?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/>
                        </a:rPr>
                        <a:t>˅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 Вы забросили большую часть своих занятий и интересов?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3.Вы чувствуете , что ваша жизнь пуста?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4.Вым часто становится скучно?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5.У</a:t>
                      </a:r>
                      <a:r>
                        <a:rPr lang="ru-RU" sz="1600" baseline="0" dirty="0" smtClean="0"/>
                        <a:t> вас хорошее настроение большую часть времени?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 Вы опасаетесь, что с вами случится что-нибудь плохое?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 Вы чувствуете себя счастливым большую часть времени?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</a:tr>
              <a:tr h="3194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 Вы часто чувствуете себя беспомощным?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9.Вы предпочитаете оставаться дома, нежели выйти на улицу и заняться чем-нибудь новым?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2266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10.Вы считаете, что у вас больше проблем с памятью, чем у других людей?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11. </a:t>
                      </a:r>
                      <a:r>
                        <a:rPr lang="ru-RU" sz="1600" baseline="0" dirty="0" smtClean="0"/>
                        <a:t> Считаете ли Вы, что жить - это прекрасно</a:t>
                      </a:r>
                      <a:r>
                        <a:rPr lang="ru-RU" sz="160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</a:tr>
              <a:tr h="1339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12.Вы ощущаете себя  сейчас бесполезным 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4779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13. Вы чувствуете себя полным энергии и жизненной силы?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14. Ощущаете</a:t>
                      </a:r>
                      <a:r>
                        <a:rPr lang="ru-RU" sz="1600" baseline="0" dirty="0" smtClean="0"/>
                        <a:t> ли Вы безнадежность той ситуации, в которой находитесь в настоящее время</a:t>
                      </a:r>
                      <a:r>
                        <a:rPr lang="ru-RU" sz="160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15. Считаете</a:t>
                      </a:r>
                      <a:r>
                        <a:rPr lang="ru-RU" sz="1600" baseline="0" dirty="0" smtClean="0"/>
                        <a:t> ли Вы, что окружающие Вас люди живут более полноценной жизнью в сравнении с Вами?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˅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PHQ-9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7913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1" y="5914678"/>
            <a:ext cx="5715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060848"/>
            <a:ext cx="6552728" cy="720080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solidFill>
              <a:srgbClr val="A40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20271" y="221345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PHQ-2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1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9675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Условия для проведения КГО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время  (</a:t>
            </a:r>
            <a:r>
              <a:rPr lang="ru-RU" dirty="0" smtClean="0">
                <a:latin typeface="Calibri"/>
              </a:rPr>
              <a:t>~ 60 мин?)</a:t>
            </a:r>
          </a:p>
          <a:p>
            <a:r>
              <a:rPr lang="ru-RU" dirty="0" smtClean="0">
                <a:latin typeface="Calibri"/>
              </a:rPr>
              <a:t> ровная поверхность пола 10 метров ( с разметкой 3 и 6 метров)</a:t>
            </a:r>
          </a:p>
          <a:p>
            <a:r>
              <a:rPr lang="ru-RU" dirty="0" smtClean="0">
                <a:latin typeface="Calibri"/>
              </a:rPr>
              <a:t>секундомер</a:t>
            </a:r>
          </a:p>
          <a:p>
            <a:r>
              <a:rPr lang="ru-RU" dirty="0" smtClean="0">
                <a:latin typeface="Calibri"/>
              </a:rPr>
              <a:t> тонометр, фонендоскоп</a:t>
            </a:r>
          </a:p>
          <a:p>
            <a:r>
              <a:rPr lang="ru-RU" dirty="0" smtClean="0">
                <a:latin typeface="Calibri"/>
              </a:rPr>
              <a:t>сантиметровая лента</a:t>
            </a:r>
          </a:p>
          <a:p>
            <a:r>
              <a:rPr lang="ru-RU" dirty="0" smtClean="0">
                <a:latin typeface="Calibri"/>
              </a:rPr>
              <a:t> ростомер</a:t>
            </a:r>
          </a:p>
          <a:p>
            <a:r>
              <a:rPr lang="ru-RU" dirty="0" smtClean="0">
                <a:latin typeface="Calibri"/>
              </a:rPr>
              <a:t> весы</a:t>
            </a:r>
          </a:p>
          <a:p>
            <a:r>
              <a:rPr lang="ru-RU" dirty="0" smtClean="0">
                <a:latin typeface="Calibri"/>
              </a:rPr>
              <a:t>динамометр</a:t>
            </a:r>
          </a:p>
          <a:p>
            <a:r>
              <a:rPr lang="ru-RU" dirty="0" smtClean="0">
                <a:latin typeface="Calibri"/>
              </a:rPr>
              <a:t> кушетка</a:t>
            </a:r>
          </a:p>
          <a:p>
            <a:r>
              <a:rPr lang="ru-RU" dirty="0" smtClean="0">
                <a:latin typeface="Calibri"/>
              </a:rPr>
              <a:t> комфортная и доброжелательная обстановка</a:t>
            </a:r>
          </a:p>
          <a:p>
            <a:r>
              <a:rPr lang="ru-RU" dirty="0" smtClean="0">
                <a:latin typeface="Calibri"/>
              </a:rPr>
              <a:t> тишина</a:t>
            </a:r>
          </a:p>
          <a:p>
            <a:r>
              <a:rPr lang="ru-RU" dirty="0" smtClean="0">
                <a:latin typeface="Calibri"/>
              </a:rPr>
              <a:t> удовлетворительное самочувствие пациента</a:t>
            </a:r>
          </a:p>
          <a:p>
            <a:endParaRPr lang="ru-RU" dirty="0" smtClean="0">
              <a:latin typeface="Calibri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6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Корнельская шкала депрессии у больных с деменцией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418842"/>
              </p:ext>
            </p:extLst>
          </p:nvPr>
        </p:nvGraphicFramePr>
        <p:xfrm>
          <a:off x="107502" y="1196760"/>
          <a:ext cx="9036498" cy="566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50"/>
                <a:gridCol w="7344816"/>
                <a:gridCol w="360040"/>
                <a:gridCol w="288032"/>
                <a:gridCol w="288032"/>
                <a:gridCol w="323528"/>
              </a:tblGrid>
              <a:tr h="3600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Аффективные симптомы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оценка</a:t>
                      </a:r>
                      <a:endParaRPr lang="ru-RU" sz="1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Тревога, озабоченность.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Печаль, слезливость.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реакции на позитивные события.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Раздражительность. Насколько легко больной выходит из себя?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Поведенческие расстройства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Возбуждение: беспокойство,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заламывание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рук, выдергивание волос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Заторможенность: замедленность движений, речи,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реакций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Жалобы на физическое состояние(Если проблемы затрагивают исключительно пищеварительный тракт, баллы не начисляются)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Потеря интереса, отказ от привычных повседневных занятий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Физические симптомы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аппетита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Снижение</a:t>
                      </a:r>
                      <a:r>
                        <a:rPr lang="ru-RU" sz="1400" baseline="0" dirty="0" smtClean="0"/>
                        <a:t> веса (оценка 2 при потере </a:t>
                      </a:r>
                      <a:r>
                        <a:rPr lang="en-US" sz="1400" baseline="0" dirty="0" smtClean="0"/>
                        <a:t>&gt; 2 </a:t>
                      </a:r>
                      <a:r>
                        <a:rPr lang="ru-RU" sz="1400" baseline="0" dirty="0" smtClean="0"/>
                        <a:t>кг за 1 </a:t>
                      </a:r>
                      <a:r>
                        <a:rPr lang="ru-RU" sz="1400" baseline="0" dirty="0" err="1" smtClean="0"/>
                        <a:t>мес</a:t>
                      </a:r>
                      <a:r>
                        <a:rPr lang="ru-RU" sz="14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7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Упадок сил, быстрая утомляемость (оценивается только если развился «остро», например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позднее 1 мес.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3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Корнельская шкала депрессии у больных с деменцией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243973"/>
              </p:ext>
            </p:extLst>
          </p:nvPr>
        </p:nvGraphicFramePr>
        <p:xfrm>
          <a:off x="1" y="1600200"/>
          <a:ext cx="9143998" cy="386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7272808"/>
                <a:gridCol w="360040"/>
                <a:gridCol w="360040"/>
                <a:gridCol w="288032"/>
                <a:gridCol w="3955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Циклические функции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Суточные колебания настроения: ухудшение состояния по утрам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Проблемы засыпания, отход ко сну в более позднее время. (Ставится 1, если проблема возникала эпизодически, и 2, если проблема повторялась каждый вечер.)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Многократные пробуждения во время сна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Преждевременные утренние пробуждения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Идеаторные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нарушения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Суицидальные настроения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самооценки, ощущение вины, самобичевание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Пессимизм. Выражал ли больной ожидания худшего?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Бред ущерба, болезни или нищеты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49488" y="6567899"/>
            <a:ext cx="2269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Alexopoulos</a:t>
            </a:r>
            <a:r>
              <a:rPr lang="en-US" sz="1400" dirty="0" smtClean="0"/>
              <a:t> G</a:t>
            </a:r>
            <a:r>
              <a:rPr lang="ru-RU" sz="1400" dirty="0" smtClean="0"/>
              <a:t>.</a:t>
            </a:r>
            <a:r>
              <a:rPr lang="en-US" sz="1400" dirty="0" smtClean="0"/>
              <a:t>S. et al.,1988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3102" y="5518192"/>
            <a:ext cx="3443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А-симптом невозможно оценить</a:t>
            </a:r>
          </a:p>
          <a:p>
            <a:r>
              <a:rPr lang="ru-RU" sz="1600" dirty="0" smtClean="0"/>
              <a:t>0-симптом отсутствует</a:t>
            </a:r>
          </a:p>
          <a:p>
            <a:r>
              <a:rPr lang="ru-RU" sz="1600" dirty="0" smtClean="0"/>
              <a:t>1-симптом легкий или непостоянный</a:t>
            </a:r>
          </a:p>
          <a:p>
            <a:r>
              <a:rPr lang="ru-RU" sz="1600" dirty="0" smtClean="0"/>
              <a:t>2-симптом выраженный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08009" y="5518192"/>
            <a:ext cx="3876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Интерпретация результатов:</a:t>
            </a:r>
          </a:p>
          <a:p>
            <a:r>
              <a:rPr lang="en-US" dirty="0" smtClean="0"/>
              <a:t>&gt;10 </a:t>
            </a:r>
            <a:r>
              <a:rPr lang="ru-RU" dirty="0" smtClean="0"/>
              <a:t>баллов-вероятная депрессия</a:t>
            </a:r>
          </a:p>
          <a:p>
            <a:r>
              <a:rPr lang="en-US" dirty="0" smtClean="0"/>
              <a:t> &gt;</a:t>
            </a:r>
            <a:r>
              <a:rPr lang="ru-RU" dirty="0" smtClean="0"/>
              <a:t>18 баллов – выраженная депрессия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8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IV.</a:t>
            </a:r>
            <a:r>
              <a:rPr lang="ru-RU" dirty="0" smtClean="0"/>
              <a:t>Социально-экономический статус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Условия проживания</a:t>
            </a:r>
          </a:p>
          <a:p>
            <a:r>
              <a:rPr lang="ru-RU" dirty="0" smtClean="0"/>
              <a:t>Уровень дохода</a:t>
            </a:r>
          </a:p>
          <a:p>
            <a:r>
              <a:rPr lang="ru-RU" dirty="0" smtClean="0"/>
              <a:t>Безопасность быта</a:t>
            </a:r>
            <a:endParaRPr lang="en-US" dirty="0" smtClean="0"/>
          </a:p>
          <a:p>
            <a:r>
              <a:rPr lang="ru-RU" dirty="0" smtClean="0"/>
              <a:t>Семейное положение </a:t>
            </a:r>
          </a:p>
          <a:p>
            <a:r>
              <a:rPr lang="ru-RU" dirty="0" smtClean="0"/>
              <a:t>Наличие ухаживающих лиц</a:t>
            </a:r>
          </a:p>
          <a:p>
            <a:r>
              <a:rPr lang="ru-RU" dirty="0" smtClean="0"/>
              <a:t>Наличие опекуна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</p:spPr>
        <p:txBody>
          <a:bodyPr/>
          <a:lstStyle/>
          <a:p>
            <a:r>
              <a:rPr lang="ru-RU" dirty="0" smtClean="0"/>
              <a:t>Заключение гериатра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Наличие гериатрических </a:t>
            </a:r>
            <a:r>
              <a:rPr lang="en-US" dirty="0" smtClean="0"/>
              <a:t> </a:t>
            </a:r>
            <a:r>
              <a:rPr lang="ru-RU" dirty="0" smtClean="0"/>
              <a:t> синдромов</a:t>
            </a:r>
          </a:p>
          <a:p>
            <a:r>
              <a:rPr lang="ru-RU" dirty="0" smtClean="0"/>
              <a:t> оценка способности к самообслуживанию ( зависимость в повседневной жизни (легкая/умеренная/выраженная/полная)), инструментальная функциональная активность</a:t>
            </a:r>
          </a:p>
          <a:p>
            <a:r>
              <a:rPr lang="ru-RU" dirty="0" smtClean="0"/>
              <a:t>Когнитивные нарушения</a:t>
            </a:r>
          </a:p>
          <a:p>
            <a:r>
              <a:rPr lang="ru-RU" dirty="0" smtClean="0"/>
              <a:t>Депрессия</a:t>
            </a:r>
          </a:p>
          <a:p>
            <a:r>
              <a:rPr lang="ru-RU" dirty="0" smtClean="0"/>
              <a:t>Высокий риск падений ,повторные падения</a:t>
            </a:r>
          </a:p>
          <a:p>
            <a:r>
              <a:rPr lang="ru-RU" dirty="0" smtClean="0"/>
              <a:t>Недержание мочи</a:t>
            </a:r>
          </a:p>
          <a:p>
            <a:r>
              <a:rPr lang="ru-RU" dirty="0"/>
              <a:t>О</a:t>
            </a:r>
            <a:r>
              <a:rPr lang="ru-RU" dirty="0" smtClean="0"/>
              <a:t>пасность недоедания / недостаточность питания</a:t>
            </a:r>
          </a:p>
          <a:p>
            <a:r>
              <a:rPr lang="ru-RU" dirty="0" smtClean="0"/>
              <a:t>Ортостатическая гипотензия</a:t>
            </a:r>
          </a:p>
          <a:p>
            <a:r>
              <a:rPr lang="ru-RU" dirty="0" smtClean="0"/>
              <a:t> и др.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78098"/>
          </a:xfrm>
        </p:spPr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рекомендации по </a:t>
            </a:r>
            <a:r>
              <a:rPr lang="ru-RU" dirty="0"/>
              <a:t>физической активности </a:t>
            </a:r>
            <a:r>
              <a:rPr lang="ru-RU" dirty="0" smtClean="0"/>
              <a:t> и коррекции </a:t>
            </a:r>
            <a:r>
              <a:rPr lang="ru-RU" dirty="0"/>
              <a:t>питания </a:t>
            </a:r>
            <a:endParaRPr lang="ru-RU" dirty="0" smtClean="0"/>
          </a:p>
          <a:p>
            <a:r>
              <a:rPr lang="ru-RU" dirty="0" smtClean="0"/>
              <a:t>рекомендации по  обустройству быта, использованию вспомогательных устройств при передвижении</a:t>
            </a:r>
          </a:p>
          <a:p>
            <a:r>
              <a:rPr lang="ru-RU" dirty="0" smtClean="0"/>
              <a:t> потребность  в патронаже   (социальная и медицинская служба)</a:t>
            </a:r>
          </a:p>
          <a:p>
            <a:r>
              <a:rPr lang="ru-RU" dirty="0" smtClean="0"/>
              <a:t>физическая  реабилитация</a:t>
            </a:r>
          </a:p>
          <a:p>
            <a:r>
              <a:rPr lang="ru-RU" dirty="0" smtClean="0"/>
              <a:t>коррекция  медикаментозной  терапии</a:t>
            </a:r>
          </a:p>
          <a:p>
            <a:r>
              <a:rPr lang="ru-RU" dirty="0" smtClean="0"/>
              <a:t> при необходимости -   </a:t>
            </a:r>
            <a:r>
              <a:rPr lang="ru-RU" dirty="0" err="1" smtClean="0"/>
              <a:t>дообследование</a:t>
            </a:r>
            <a:r>
              <a:rPr lang="ru-RU" dirty="0" smtClean="0"/>
              <a:t>, консультации узких специалистов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332656"/>
          </a:xfrm>
        </p:spPr>
        <p:txBody>
          <a:bodyPr>
            <a:noAutofit/>
          </a:bodyPr>
          <a:lstStyle/>
          <a:p>
            <a:r>
              <a:rPr lang="ru-RU" sz="2400" dirty="0"/>
              <a:t>Заключение гериатра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332656"/>
            <a:ext cx="8229600" cy="6120680"/>
          </a:xfrm>
        </p:spPr>
        <p:txBody>
          <a:bodyPr>
            <a:normAutofit fontScale="25000" lnSpcReduction="20000"/>
          </a:bodyPr>
          <a:lstStyle/>
          <a:p>
            <a:r>
              <a:rPr lang="ru-RU" sz="3700" b="1" dirty="0"/>
              <a:t>Дата осмотра</a:t>
            </a:r>
            <a:r>
              <a:rPr lang="ru-RU" sz="3700" dirty="0"/>
              <a:t>: 07.08.2017г</a:t>
            </a:r>
          </a:p>
          <a:p>
            <a:r>
              <a:rPr lang="ru-RU" sz="3600" dirty="0"/>
              <a:t>Пациент: Иванова Нина Сергеевна, 29.09.1929  (87 лет)</a:t>
            </a:r>
          </a:p>
          <a:p>
            <a:r>
              <a:rPr lang="ru-RU" sz="3600" dirty="0"/>
              <a:t>Жалобы на_________________________________________.</a:t>
            </a:r>
          </a:p>
          <a:p>
            <a:r>
              <a:rPr lang="ru-RU" sz="4800" dirty="0"/>
              <a:t>1.	</a:t>
            </a:r>
            <a:r>
              <a:rPr lang="ru-RU" sz="4800" b="1" dirty="0"/>
              <a:t>Физическое здоровье: </a:t>
            </a:r>
          </a:p>
          <a:p>
            <a:r>
              <a:rPr lang="ru-RU" sz="4800" dirty="0"/>
              <a:t>В анамнезе, н-р, ЦВЗ, Атеросклероз аорты, клапанов сердца, ИБС, Артериальная гипертензия, </a:t>
            </a:r>
            <a:r>
              <a:rPr lang="ru-RU" sz="4800" dirty="0" err="1"/>
              <a:t>Полиостеоартроз</a:t>
            </a:r>
            <a:r>
              <a:rPr lang="ru-RU" sz="4800" dirty="0"/>
              <a:t>, </a:t>
            </a:r>
            <a:r>
              <a:rPr lang="ru-RU" sz="4800" dirty="0" err="1"/>
              <a:t>Хр.гастрит</a:t>
            </a:r>
            <a:r>
              <a:rPr lang="ru-RU" sz="4800" dirty="0"/>
              <a:t>. ЖКБ</a:t>
            </a:r>
          </a:p>
          <a:p>
            <a:r>
              <a:rPr lang="ru-RU" sz="4800" dirty="0"/>
              <a:t>Возраст наступления менопаузы – 48 лет </a:t>
            </a:r>
          </a:p>
          <a:p>
            <a:r>
              <a:rPr lang="ru-RU" sz="4800" dirty="0"/>
              <a:t>Остеопороз – есть: Денситометрия от 14.11.2016г. </a:t>
            </a:r>
            <a:r>
              <a:rPr lang="ru-RU" sz="4800" dirty="0" err="1"/>
              <a:t>Закл</a:t>
            </a:r>
            <a:r>
              <a:rPr lang="ru-RU" sz="4800" dirty="0"/>
              <a:t>.: Признаки остеопороза.</a:t>
            </a:r>
          </a:p>
          <a:p>
            <a:r>
              <a:rPr lang="ru-RU" sz="4800" dirty="0"/>
              <a:t>Недостаточность питания: MNA – 21/30  (есть)</a:t>
            </a:r>
          </a:p>
          <a:p>
            <a:r>
              <a:rPr lang="ru-RU" sz="4800" dirty="0"/>
              <a:t>                                                  ИМТ – 22</a:t>
            </a:r>
          </a:p>
          <a:p>
            <a:r>
              <a:rPr lang="ru-RU" sz="4800" dirty="0"/>
              <a:t>Нарушение сна – есть</a:t>
            </a:r>
          </a:p>
          <a:p>
            <a:r>
              <a:rPr lang="ru-RU" sz="4800" dirty="0"/>
              <a:t>Недержание мочи – есть</a:t>
            </a:r>
          </a:p>
          <a:p>
            <a:r>
              <a:rPr lang="ru-RU" sz="4800" dirty="0"/>
              <a:t>Сенсорные дефициты: Слух – снижен (Двусторонняя </a:t>
            </a:r>
            <a:r>
              <a:rPr lang="ru-RU" sz="4800" dirty="0" err="1"/>
              <a:t>нейросенсорная</a:t>
            </a:r>
            <a:r>
              <a:rPr lang="ru-RU" sz="4800" dirty="0"/>
              <a:t> тугоухость 2ст)</a:t>
            </a:r>
          </a:p>
          <a:p>
            <a:r>
              <a:rPr lang="ru-RU" sz="4800" dirty="0"/>
              <a:t>                                       Зрение – снижено (OU З/y </a:t>
            </a:r>
            <a:r>
              <a:rPr lang="ru-RU" sz="4800" dirty="0" err="1"/>
              <a:t>gl</a:t>
            </a:r>
            <a:r>
              <a:rPr lang="ru-RU" sz="4800" dirty="0"/>
              <a:t> 2a (оперированная)</a:t>
            </a:r>
          </a:p>
          <a:p>
            <a:r>
              <a:rPr lang="ru-RU" sz="4800" dirty="0" err="1"/>
              <a:t>Полипрагмазия</a:t>
            </a:r>
            <a:r>
              <a:rPr lang="ru-RU" sz="4800" dirty="0"/>
              <a:t> – есть: </a:t>
            </a:r>
          </a:p>
          <a:p>
            <a:r>
              <a:rPr lang="ru-RU" sz="4800" dirty="0"/>
              <a:t>      Принимает след. лекарственные препараты: </a:t>
            </a:r>
            <a:r>
              <a:rPr lang="ru-RU" sz="4800" dirty="0" err="1"/>
              <a:t>Амлодипин</a:t>
            </a:r>
            <a:r>
              <a:rPr lang="ru-RU" sz="4800" dirty="0"/>
              <a:t>, </a:t>
            </a:r>
            <a:r>
              <a:rPr lang="ru-RU" sz="4800" dirty="0" err="1"/>
              <a:t>Бисопролол</a:t>
            </a:r>
            <a:r>
              <a:rPr lang="ru-RU" sz="4800" dirty="0"/>
              <a:t>, </a:t>
            </a:r>
            <a:r>
              <a:rPr lang="ru-RU" sz="4800" dirty="0" err="1"/>
              <a:t>Венарус</a:t>
            </a:r>
            <a:r>
              <a:rPr lang="ru-RU" sz="4800" dirty="0"/>
              <a:t>, </a:t>
            </a:r>
            <a:r>
              <a:rPr lang="ru-RU" sz="4800" dirty="0" err="1"/>
              <a:t>Диклофенак</a:t>
            </a:r>
            <a:r>
              <a:rPr lang="ru-RU" sz="4800" dirty="0"/>
              <a:t>, </a:t>
            </a:r>
            <a:r>
              <a:rPr lang="ru-RU" sz="4800" dirty="0" err="1"/>
              <a:t>Тромбоасс</a:t>
            </a:r>
            <a:r>
              <a:rPr lang="ru-RU" sz="4800" dirty="0"/>
              <a:t>, </a:t>
            </a:r>
            <a:r>
              <a:rPr lang="ru-RU" sz="4800" dirty="0" err="1"/>
              <a:t>Панангин</a:t>
            </a:r>
            <a:r>
              <a:rPr lang="ru-RU" sz="4800" dirty="0"/>
              <a:t> </a:t>
            </a:r>
          </a:p>
          <a:p>
            <a:r>
              <a:rPr lang="ru-RU" sz="4800" dirty="0"/>
              <a:t>ВАШ  - 50 </a:t>
            </a:r>
          </a:p>
          <a:p>
            <a:r>
              <a:rPr lang="ru-RU" sz="4800" dirty="0"/>
              <a:t>2.	</a:t>
            </a:r>
            <a:r>
              <a:rPr lang="ru-RU" sz="4800" b="1" dirty="0"/>
              <a:t>Функциональная активность</a:t>
            </a:r>
            <a:r>
              <a:rPr lang="ru-RU" sz="4800" dirty="0"/>
              <a:t>:  </a:t>
            </a:r>
          </a:p>
          <a:p>
            <a:r>
              <a:rPr lang="ru-RU" sz="4800" dirty="0"/>
              <a:t> Индекс </a:t>
            </a:r>
            <a:r>
              <a:rPr lang="ru-RU" sz="4800" dirty="0" err="1"/>
              <a:t>Бартел</a:t>
            </a:r>
            <a:r>
              <a:rPr lang="ru-RU" sz="4800" dirty="0"/>
              <a:t> 80/100  (умеренная зависимость от посторонней помощи)</a:t>
            </a:r>
          </a:p>
          <a:p>
            <a:r>
              <a:rPr lang="ru-RU" sz="4800" dirty="0"/>
              <a:t> IADL 20/27                       (снижена) </a:t>
            </a:r>
          </a:p>
          <a:p>
            <a:r>
              <a:rPr lang="ru-RU" sz="4800" dirty="0"/>
              <a:t> Динамометрия – 20 (правая рука), 18 (левая рука)</a:t>
            </a:r>
          </a:p>
          <a:p>
            <a:r>
              <a:rPr lang="ru-RU" sz="4800" dirty="0"/>
              <a:t> Тест «встань и иди» - 9 сек</a:t>
            </a:r>
          </a:p>
          <a:p>
            <a:r>
              <a:rPr lang="ru-RU" sz="4800" dirty="0"/>
              <a:t>3.	</a:t>
            </a:r>
            <a:r>
              <a:rPr lang="ru-RU" sz="4800" b="1" dirty="0"/>
              <a:t>Когнитивный и психический статус:  </a:t>
            </a:r>
          </a:p>
          <a:p>
            <a:r>
              <a:rPr lang="ru-RU" sz="4800" dirty="0" err="1"/>
              <a:t>МоСА</a:t>
            </a:r>
            <a:r>
              <a:rPr lang="ru-RU" sz="4800" dirty="0"/>
              <a:t> -22/30</a:t>
            </a:r>
          </a:p>
          <a:p>
            <a:r>
              <a:rPr lang="ru-RU" sz="4800" dirty="0"/>
              <a:t>Тест рисования часов - 3/10</a:t>
            </a:r>
          </a:p>
          <a:p>
            <a:r>
              <a:rPr lang="ru-RU" sz="4800" dirty="0"/>
              <a:t>MMSE – 26 /30</a:t>
            </a:r>
          </a:p>
          <a:p>
            <a:r>
              <a:rPr lang="ru-RU" sz="4800" dirty="0"/>
              <a:t>GDS (Гериатрическая шкала депрессии) -   7 б. </a:t>
            </a:r>
          </a:p>
          <a:p>
            <a:r>
              <a:rPr lang="ru-RU" sz="4800" dirty="0"/>
              <a:t>4.	 </a:t>
            </a:r>
            <a:r>
              <a:rPr lang="ru-RU" sz="4800" b="1" dirty="0"/>
              <a:t>Социальный статус</a:t>
            </a:r>
            <a:r>
              <a:rPr lang="ru-RU" sz="4800" dirty="0"/>
              <a:t>: В разводе, проживает одна. Образование среднее. Инвалидности нет. </a:t>
            </a:r>
          </a:p>
          <a:p>
            <a:r>
              <a:rPr lang="ru-RU" sz="4800" b="1" dirty="0"/>
              <a:t>Диагноз: 1. Клинический диагноз: ЦВЗ на фоне церебрального атеросклероза, артериальной гипертензии. ХИГМ II-III с умеренными когнитивными нарушениями, </a:t>
            </a:r>
            <a:r>
              <a:rPr lang="ru-RU" sz="4800" b="1" dirty="0" err="1"/>
              <a:t>вестибулоатаксией</a:t>
            </a:r>
            <a:r>
              <a:rPr lang="ru-RU" sz="4800" b="1" dirty="0"/>
              <a:t>, </a:t>
            </a:r>
            <a:r>
              <a:rPr lang="ru-RU" sz="4800" b="1" dirty="0" err="1"/>
              <a:t>диссомнией</a:t>
            </a:r>
            <a:r>
              <a:rPr lang="ru-RU" sz="4800" b="1" dirty="0"/>
              <a:t>, декомпенсация. </a:t>
            </a:r>
          </a:p>
          <a:p>
            <a:r>
              <a:rPr lang="ru-RU" sz="4800" b="1" dirty="0"/>
              <a:t>ИБС: Атеросклеротический </a:t>
            </a:r>
            <a:r>
              <a:rPr lang="ru-RU" sz="4800" b="1" dirty="0" smtClean="0"/>
              <a:t>кардиосклероз. Гипертоническая </a:t>
            </a:r>
            <a:r>
              <a:rPr lang="ru-RU" sz="4800" b="1" dirty="0"/>
              <a:t>болезнь </a:t>
            </a:r>
            <a:r>
              <a:rPr lang="ru-RU" sz="4800" b="1" dirty="0" err="1"/>
              <a:t>ст</a:t>
            </a:r>
            <a:r>
              <a:rPr lang="ru-RU" sz="4800" b="1" dirty="0"/>
              <a:t> 3 р4. </a:t>
            </a:r>
          </a:p>
          <a:p>
            <a:r>
              <a:rPr lang="ru-RU" sz="4800" b="1" dirty="0"/>
              <a:t>Остеопороз распространенный</a:t>
            </a:r>
          </a:p>
          <a:p>
            <a:r>
              <a:rPr lang="ru-RU" sz="4800" b="1" dirty="0"/>
              <a:t>ЖКБ</a:t>
            </a:r>
          </a:p>
          <a:p>
            <a:r>
              <a:rPr lang="ru-RU" sz="4800" b="1" dirty="0"/>
              <a:t>2. Гериатрический диагноз: Старческая астения. Умеренная зависимость от посторонней помощи. Снижение инструментальной активности. Опасность недоедания. Умеренный риск падений и переломов. Умеренные когнитивные нарушения сосудистого генеза. Смешанное недержание мочи? Малая депрессия. </a:t>
            </a:r>
            <a:r>
              <a:rPr lang="ru-RU" sz="4800" b="1" dirty="0" err="1"/>
              <a:t>Полипрагмазия</a:t>
            </a:r>
            <a:r>
              <a:rPr lang="ru-RU" sz="4800" b="1" dirty="0"/>
              <a:t>. Сенсорный дефицит.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011984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25000" lnSpcReduction="20000"/>
          </a:bodyPr>
          <a:lstStyle/>
          <a:p>
            <a:r>
              <a:rPr lang="ru-RU" sz="4000" b="1" dirty="0"/>
              <a:t>Рекомендовано: </a:t>
            </a:r>
          </a:p>
          <a:p>
            <a:r>
              <a:rPr lang="ru-RU" sz="4000" dirty="0"/>
              <a:t>1.	</a:t>
            </a:r>
            <a:r>
              <a:rPr lang="ru-RU" sz="5600" b="1" dirty="0"/>
              <a:t>Социальная поддержка:  </a:t>
            </a:r>
            <a:r>
              <a:rPr lang="ru-RU" sz="5600" dirty="0"/>
              <a:t>Нуждается в социальной поддержке.</a:t>
            </a:r>
          </a:p>
          <a:p>
            <a:r>
              <a:rPr lang="ru-RU" sz="5600" dirty="0"/>
              <a:t>2.	</a:t>
            </a:r>
            <a:r>
              <a:rPr lang="ru-RU" sz="5600" b="1" dirty="0"/>
              <a:t>Рекомендации по питанию: </a:t>
            </a:r>
          </a:p>
          <a:p>
            <a:r>
              <a:rPr lang="ru-RU" sz="4000" dirty="0"/>
              <a:t>- соблюдать водный режим – не менее 1,5 л жидкости  в сутки;</a:t>
            </a:r>
          </a:p>
          <a:p>
            <a:r>
              <a:rPr lang="ru-RU" sz="4000" dirty="0"/>
              <a:t>- в ежедневном рационе питания должно быть не менее 100г белка (птица, нежирные сорта мяса и рыбы, свежий творог, кисломолочные продукты, яйца, бобовые), крупы, овощи фрукты. Ограничить прием углеводов.;</a:t>
            </a:r>
          </a:p>
          <a:p>
            <a:r>
              <a:rPr lang="ru-RU" sz="4000" dirty="0"/>
              <a:t>- прием пищи до 5 раз в </a:t>
            </a:r>
            <a:r>
              <a:rPr lang="ru-RU" sz="4000" dirty="0" smtClean="0"/>
              <a:t>сутки</a:t>
            </a:r>
            <a:endParaRPr lang="ru-RU" sz="4000" dirty="0"/>
          </a:p>
          <a:p>
            <a:r>
              <a:rPr lang="ru-RU" sz="4000" dirty="0"/>
              <a:t>3.	</a:t>
            </a:r>
            <a:r>
              <a:rPr lang="ru-RU" sz="5600" b="1" dirty="0"/>
              <a:t>Физическая </a:t>
            </a:r>
            <a:r>
              <a:rPr lang="ru-RU" sz="5600" b="1" dirty="0" err="1"/>
              <a:t>активость</a:t>
            </a:r>
            <a:r>
              <a:rPr lang="ru-RU" sz="4000" dirty="0"/>
              <a:t>: Силовые упражнения и упражнения на тренировку баланса по 5-10                             мин 2-3 раза  в день или ходьба не менее 30-45 мин 2-3 раза в </a:t>
            </a:r>
            <a:r>
              <a:rPr lang="ru-RU" sz="4000" dirty="0" smtClean="0"/>
              <a:t>неделю</a:t>
            </a:r>
            <a:endParaRPr lang="ru-RU" sz="4000" dirty="0"/>
          </a:p>
          <a:p>
            <a:r>
              <a:rPr lang="ru-RU" sz="4000" dirty="0"/>
              <a:t>4.	 </a:t>
            </a:r>
            <a:r>
              <a:rPr lang="ru-RU" sz="5600" b="1" dirty="0"/>
              <a:t>Рекомендации по профилактике падений:</a:t>
            </a:r>
          </a:p>
          <a:p>
            <a:r>
              <a:rPr lang="ru-RU" sz="4000" dirty="0"/>
              <a:t>	физические упражнения  в зависимости от состояния и самочувствия  пациента -силовые  упражнения и упражнения на тренировку баланса по 5-10 мин 2-3 раза  в день </a:t>
            </a:r>
          </a:p>
          <a:p>
            <a:r>
              <a:rPr lang="ru-RU" sz="4000" dirty="0"/>
              <a:t>	убрать посторонние предметы с пола, кабели и провода должны проходить рядом со стенами, так чтобы не споткнуться о них</a:t>
            </a:r>
          </a:p>
          <a:p>
            <a:r>
              <a:rPr lang="ru-RU" sz="4000" dirty="0"/>
              <a:t>	ковры и коврики не должны загибаться и скользить -  убрать коврики или прочно приклеить их двусторонним скотчем</a:t>
            </a:r>
          </a:p>
          <a:p>
            <a:r>
              <a:rPr lang="ru-RU" sz="4000" dirty="0"/>
              <a:t>	положить нескользящий резиновый  или силиконовый коврик на  дно в  ванной комнате или в  душе</a:t>
            </a:r>
          </a:p>
          <a:p>
            <a:r>
              <a:rPr lang="ru-RU" sz="4000" dirty="0"/>
              <a:t>	поставить в спальне лампу рядом с кроватью так, чтобы до нее можно было легко дотянуться. Если вы встаете ночью в туалет, путь от кровати до ванной был хорошо освещен. Не ходите по дому  в темноте!</a:t>
            </a:r>
          </a:p>
          <a:p>
            <a:r>
              <a:rPr lang="ru-RU" sz="4000" dirty="0"/>
              <a:t>	ходить в обуви с задниками, которая хорошо фиксирована на  ноге, не спадает</a:t>
            </a:r>
          </a:p>
          <a:p>
            <a:r>
              <a:rPr lang="ru-RU" sz="4000" dirty="0"/>
              <a:t>	ежедневные прогулки на свежем воздухе</a:t>
            </a:r>
          </a:p>
          <a:p>
            <a:r>
              <a:rPr lang="ru-RU" sz="4000" dirty="0"/>
              <a:t>	использовать трость при </a:t>
            </a:r>
            <a:r>
              <a:rPr lang="ru-RU" sz="4000" dirty="0" smtClean="0"/>
              <a:t>ходьбе</a:t>
            </a:r>
            <a:endParaRPr lang="ru-RU" sz="4000" dirty="0"/>
          </a:p>
          <a:p>
            <a:r>
              <a:rPr lang="ru-RU" sz="4000" dirty="0"/>
              <a:t>5.	</a:t>
            </a:r>
            <a:r>
              <a:rPr lang="ru-RU" sz="5600" b="1" dirty="0"/>
              <a:t>Упражнения для тренировки мышц тазового дна: </a:t>
            </a:r>
          </a:p>
          <a:p>
            <a:r>
              <a:rPr lang="ru-RU" sz="4000" dirty="0"/>
              <a:t>-Упражнения Кегеля - 3 сета по 8-12 сокращений мышц тазового дна  в течение 8-10 сек каждый 3 раза в день ежедневно в течение по крайней мене 15-20 недель</a:t>
            </a:r>
          </a:p>
          <a:p>
            <a:r>
              <a:rPr lang="ru-RU" sz="4000" dirty="0"/>
              <a:t> -Тренировка мочевого пузыря: Рекомендуется регулярное мочеиспускание с равными промежутками времени, начиная с минимального. После 2-х дней без эпизодов недержания мочи -  увеличение интервала между мочеиспусканиями (отвлечение путем расслабления, глубокого дыхания или быстрого сокращения мышц тазового дна).  Интервал постепенно увеличивается, пока не достигнет 3-4 часов. Длительность обучения -  до 6 недель.</a:t>
            </a:r>
          </a:p>
          <a:p>
            <a:r>
              <a:rPr lang="ru-RU" sz="4000" dirty="0"/>
              <a:t>     -Увеличение объема потребляемой жидкости до 1,5-2 литров в сутки. Увеличение в рационе питания продуктов, богатых растительной клетчаткой (до 100 грамм салата из сырых овощей в день). Употребление продуктов  с лакто- и </a:t>
            </a:r>
            <a:r>
              <a:rPr lang="ru-RU" sz="4000" dirty="0" err="1"/>
              <a:t>бифидофлорой</a:t>
            </a:r>
            <a:r>
              <a:rPr lang="ru-RU" sz="4000" dirty="0"/>
              <a:t>. Регулярная физическая активность. Поведенческая терапия («приучить себя к утреннему стулу»). Исключить продукты, задерживающие опорожнение кишечника (крепкий черный чай, черника, манная и рисовые каши). </a:t>
            </a:r>
          </a:p>
          <a:p>
            <a:r>
              <a:rPr lang="ru-RU" sz="4000" dirty="0"/>
              <a:t>6.	</a:t>
            </a:r>
            <a:r>
              <a:rPr lang="ru-RU" sz="5600" b="1" dirty="0"/>
              <a:t>Когнитивный тренинг:</a:t>
            </a:r>
          </a:p>
          <a:p>
            <a:r>
              <a:rPr lang="ru-RU" sz="4000" dirty="0"/>
              <a:t>Познавательная активность (заучивание стихов, решение логических задач, слушать радио и т.д</a:t>
            </a:r>
            <a:r>
              <a:rPr lang="ru-RU" sz="4000" dirty="0" smtClean="0"/>
              <a:t>.)</a:t>
            </a:r>
            <a:endParaRPr lang="ru-RU" sz="4000" dirty="0"/>
          </a:p>
          <a:p>
            <a:r>
              <a:rPr lang="ru-RU" sz="4000" dirty="0"/>
              <a:t>7.	</a:t>
            </a:r>
            <a:r>
              <a:rPr lang="ru-RU" sz="5600" b="1" dirty="0"/>
              <a:t>Медикаментозная терапия:</a:t>
            </a:r>
            <a:r>
              <a:rPr lang="ru-RU" sz="4000" dirty="0"/>
              <a:t> отменить _____________________________</a:t>
            </a:r>
          </a:p>
          <a:p>
            <a:r>
              <a:rPr lang="ru-RU" sz="4000" dirty="0"/>
              <a:t>- </a:t>
            </a:r>
          </a:p>
          <a:p>
            <a:r>
              <a:rPr lang="ru-RU" sz="4000" dirty="0"/>
              <a:t>8.	Контроль АД</a:t>
            </a:r>
          </a:p>
          <a:p>
            <a:r>
              <a:rPr lang="ru-RU" sz="4000" dirty="0"/>
              <a:t>9.	Дополнительные обследования: ОАК, ОАМ, Б/х крови (</a:t>
            </a:r>
            <a:r>
              <a:rPr lang="ru-RU" sz="4000" dirty="0" err="1"/>
              <a:t>креатинин</a:t>
            </a:r>
            <a:r>
              <a:rPr lang="ru-RU" sz="4000" dirty="0"/>
              <a:t>, холестерин, глюкоза), ЭКГ, УЗДГ МАГ, УЗИ </a:t>
            </a:r>
            <a:r>
              <a:rPr lang="ru-RU" sz="4000" dirty="0" smtClean="0"/>
              <a:t>ОБП</a:t>
            </a:r>
            <a:endParaRPr lang="ru-RU" sz="4000" dirty="0"/>
          </a:p>
          <a:p>
            <a:r>
              <a:rPr lang="ru-RU" sz="4000" dirty="0"/>
              <a:t>10.	Наблюдение у невролога, кардиолога, К ревматолога, </a:t>
            </a:r>
            <a:r>
              <a:rPr lang="ru-RU" sz="4000" dirty="0" err="1"/>
              <a:t>сурдолога</a:t>
            </a:r>
            <a:r>
              <a:rPr lang="ru-RU" sz="4000" dirty="0"/>
              <a:t>, </a:t>
            </a:r>
            <a:r>
              <a:rPr lang="ru-RU" sz="4000" dirty="0" smtClean="0"/>
              <a:t>уролога</a:t>
            </a:r>
            <a:endParaRPr lang="ru-RU" sz="4000" dirty="0"/>
          </a:p>
          <a:p>
            <a:r>
              <a:rPr lang="ru-RU" sz="4000" dirty="0"/>
              <a:t>11.	Повторная консультация гериатра после обследований.</a:t>
            </a:r>
          </a:p>
          <a:p>
            <a:r>
              <a:rPr lang="ru-RU" sz="4000" dirty="0"/>
              <a:t>				</a:t>
            </a:r>
            <a:r>
              <a:rPr lang="ru-RU" dirty="0"/>
              <a:t>				Врач-гериатр: </a:t>
            </a:r>
          </a:p>
        </p:txBody>
      </p:sp>
    </p:spTree>
    <p:extLst>
      <p:ext uri="{BB962C8B-B14F-4D97-AF65-F5344CB8AC3E}">
        <p14:creationId xmlns:p14="http://schemas.microsoft.com/office/powerpoint/2010/main" val="8145461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Содержимое 6" descr="спорт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700808"/>
            <a:ext cx="23513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Комплексная </a:t>
            </a:r>
            <a:r>
              <a:rPr lang="ru-RU" sz="4000" dirty="0" err="1" smtClean="0"/>
              <a:t>гериатрическая</a:t>
            </a:r>
            <a:r>
              <a:rPr lang="ru-RU" sz="4000" dirty="0" smtClean="0"/>
              <a:t> оценка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. Физическое здоровье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II.</a:t>
            </a:r>
            <a:r>
              <a:rPr lang="ru-RU" dirty="0" smtClean="0"/>
              <a:t>Функциональный статус                            </a:t>
            </a:r>
            <a:r>
              <a:rPr lang="ru-RU" sz="1600" dirty="0" smtClean="0"/>
              <a:t>(способность выполнения основных функций, активность в повседневной жизни, инструментальная активность в повседневной жизни, способность поддерживать равновесие, скорость походки, оценка мышечной силы )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III. </a:t>
            </a:r>
            <a:r>
              <a:rPr lang="ru-RU" dirty="0" smtClean="0"/>
              <a:t>Психическое здоровье </a:t>
            </a:r>
            <a:r>
              <a:rPr lang="ru-RU" sz="1600" dirty="0" smtClean="0"/>
              <a:t> ( когнитивный статус, эмоциональное  состояние)</a:t>
            </a:r>
          </a:p>
          <a:p>
            <a:pPr>
              <a:buNone/>
            </a:pPr>
            <a:r>
              <a:rPr lang="en-US" dirty="0" smtClean="0"/>
              <a:t> IV</a:t>
            </a:r>
            <a:r>
              <a:rPr lang="ru-RU" dirty="0" smtClean="0"/>
              <a:t>. Социально-экономический</a:t>
            </a:r>
            <a:r>
              <a:rPr lang="en-US" dirty="0" smtClean="0"/>
              <a:t> </a:t>
            </a:r>
            <a:r>
              <a:rPr lang="ru-RU" dirty="0" smtClean="0"/>
              <a:t>статус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</a:t>
            </a:r>
            <a:r>
              <a:rPr lang="ru-RU" sz="4000" dirty="0" smtClean="0"/>
              <a:t>.Физическое здоровье: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5722" indent="-505722">
              <a:spcBef>
                <a:spcPts val="772"/>
              </a:spcBef>
              <a:tabLst>
                <a:tab pos="505722" algn="l"/>
                <a:tab pos="999194" algn="l"/>
                <a:tab pos="1494416" algn="l"/>
                <a:tab pos="1989638" algn="l"/>
                <a:tab pos="2484860" algn="l"/>
                <a:tab pos="2980082" algn="l"/>
                <a:tab pos="3475304" algn="l"/>
                <a:tab pos="3970526" algn="l"/>
                <a:tab pos="4465748" algn="l"/>
                <a:tab pos="4960971" algn="l"/>
                <a:tab pos="5456192" algn="l"/>
                <a:tab pos="5951415" algn="l"/>
                <a:tab pos="6446636" algn="l"/>
                <a:tab pos="6941859" algn="l"/>
                <a:tab pos="7437080" algn="l"/>
                <a:tab pos="7932303" algn="l"/>
                <a:tab pos="8427524" algn="l"/>
                <a:tab pos="8922747" algn="l"/>
                <a:tab pos="9417969" algn="l"/>
                <a:tab pos="9913191" algn="l"/>
                <a:tab pos="10408413" algn="l"/>
              </a:tabLst>
            </a:pPr>
            <a:r>
              <a:rPr lang="ru-RU" dirty="0" smtClean="0"/>
              <a:t>сопутствующие заболевания</a:t>
            </a:r>
          </a:p>
          <a:p>
            <a:pPr marL="505722" indent="-505722">
              <a:spcBef>
                <a:spcPts val="772"/>
              </a:spcBef>
              <a:tabLst>
                <a:tab pos="505722" algn="l"/>
                <a:tab pos="999194" algn="l"/>
                <a:tab pos="1494416" algn="l"/>
                <a:tab pos="1989638" algn="l"/>
                <a:tab pos="2484860" algn="l"/>
                <a:tab pos="2980082" algn="l"/>
                <a:tab pos="3475304" algn="l"/>
                <a:tab pos="3970526" algn="l"/>
                <a:tab pos="4465748" algn="l"/>
                <a:tab pos="4960971" algn="l"/>
                <a:tab pos="5456192" algn="l"/>
                <a:tab pos="5951415" algn="l"/>
                <a:tab pos="6446636" algn="l"/>
                <a:tab pos="6941859" algn="l"/>
                <a:tab pos="7437080" algn="l"/>
                <a:tab pos="7932303" algn="l"/>
                <a:tab pos="8427524" algn="l"/>
                <a:tab pos="8922747" algn="l"/>
                <a:tab pos="9417969" algn="l"/>
                <a:tab pos="9913191" algn="l"/>
                <a:tab pos="10408413" algn="l"/>
              </a:tabLst>
            </a:pPr>
            <a:r>
              <a:rPr lang="ru-RU" dirty="0" smtClean="0"/>
              <a:t>антропометрические показатели</a:t>
            </a:r>
          </a:p>
          <a:p>
            <a:pPr marL="505722" indent="-505722">
              <a:spcBef>
                <a:spcPts val="772"/>
              </a:spcBef>
              <a:tabLst>
                <a:tab pos="505722" algn="l"/>
                <a:tab pos="999194" algn="l"/>
                <a:tab pos="1494416" algn="l"/>
                <a:tab pos="1989638" algn="l"/>
                <a:tab pos="2484860" algn="l"/>
                <a:tab pos="2980082" algn="l"/>
                <a:tab pos="3475304" algn="l"/>
                <a:tab pos="3970526" algn="l"/>
                <a:tab pos="4465748" algn="l"/>
                <a:tab pos="4960971" algn="l"/>
                <a:tab pos="5456192" algn="l"/>
                <a:tab pos="5951415" algn="l"/>
                <a:tab pos="6446636" algn="l"/>
                <a:tab pos="6941859" algn="l"/>
                <a:tab pos="7437080" algn="l"/>
                <a:tab pos="7932303" algn="l"/>
                <a:tab pos="8427524" algn="l"/>
                <a:tab pos="8922747" algn="l"/>
                <a:tab pos="9417969" algn="l"/>
                <a:tab pos="9913191" algn="l"/>
                <a:tab pos="10408413" algn="l"/>
              </a:tabLst>
            </a:pPr>
            <a:r>
              <a:rPr lang="ru-RU" dirty="0" smtClean="0"/>
              <a:t>традиционные клинические  и лабораторные показатели</a:t>
            </a:r>
          </a:p>
          <a:p>
            <a:pPr marL="505722" indent="-505722">
              <a:spcBef>
                <a:spcPts val="772"/>
              </a:spcBef>
              <a:tabLst>
                <a:tab pos="505722" algn="l"/>
                <a:tab pos="999194" algn="l"/>
                <a:tab pos="1494416" algn="l"/>
                <a:tab pos="1989638" algn="l"/>
                <a:tab pos="2484860" algn="l"/>
                <a:tab pos="2980082" algn="l"/>
                <a:tab pos="3475304" algn="l"/>
                <a:tab pos="3970526" algn="l"/>
                <a:tab pos="4465748" algn="l"/>
                <a:tab pos="4960971" algn="l"/>
                <a:tab pos="5456192" algn="l"/>
                <a:tab pos="5951415" algn="l"/>
                <a:tab pos="6446636" algn="l"/>
                <a:tab pos="6941859" algn="l"/>
                <a:tab pos="7437080" algn="l"/>
                <a:tab pos="7932303" algn="l"/>
                <a:tab pos="8427524" algn="l"/>
                <a:tab pos="8922747" algn="l"/>
                <a:tab pos="9417969" algn="l"/>
                <a:tab pos="9913191" algn="l"/>
                <a:tab pos="10408413" algn="l"/>
              </a:tabLst>
            </a:pPr>
            <a:r>
              <a:rPr lang="ru-RU" dirty="0" smtClean="0"/>
              <a:t>оценка медикаментозной терапии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28328</TotalTime>
  <Words>4372</Words>
  <Application>Microsoft Office PowerPoint</Application>
  <PresentationFormat>Экран (4:3)</PresentationFormat>
  <Paragraphs>877</Paragraphs>
  <Slides>77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2" baseType="lpstr">
      <vt:lpstr>Arial</vt:lpstr>
      <vt:lpstr>Calibri</vt:lpstr>
      <vt:lpstr>Times New Roman</vt:lpstr>
      <vt:lpstr>Wingdings</vt:lpstr>
      <vt:lpstr>Тема Office</vt:lpstr>
      <vt:lpstr> Комплексная гериатрическая оценка   Шангареева Л.С., врач-гериатр</vt:lpstr>
      <vt:lpstr>Комплексная гериатрическая оценка </vt:lpstr>
      <vt:lpstr>Презентация PowerPoint</vt:lpstr>
      <vt:lpstr>КГО: кому?</vt:lpstr>
      <vt:lpstr>Комплексная гериатрическая оценка </vt:lpstr>
      <vt:lpstr>Комплексная гериатрическая оценка</vt:lpstr>
      <vt:lpstr> Условия для проведения КГО</vt:lpstr>
      <vt:lpstr>Комплексная гериатрическая оценка</vt:lpstr>
      <vt:lpstr>I.Физическое здоровье:</vt:lpstr>
      <vt:lpstr>I.Физическое здоровье</vt:lpstr>
      <vt:lpstr>Лекарственная терапия Полифармация</vt:lpstr>
      <vt:lpstr>I.Физическое здоровье: антропометрические показатели</vt:lpstr>
      <vt:lpstr>I.Физическое здоровье: антропометрические показатели</vt:lpstr>
      <vt:lpstr>Измерение роста</vt:lpstr>
      <vt:lpstr>I.Физическое здоровье: антропометрические показатели</vt:lpstr>
      <vt:lpstr>I.Физическое здоровье: антропометрические показатели</vt:lpstr>
      <vt:lpstr> I.Физическое здоровье: Клинические признаки остеопороза</vt:lpstr>
      <vt:lpstr>Презентация PowerPoint</vt:lpstr>
      <vt:lpstr>I.Физическое здоровье: Оценка остроты зрения</vt:lpstr>
      <vt:lpstr>I.Физическое здоровье: Оценка остроты слуха</vt:lpstr>
      <vt:lpstr>I.Физическое здоровье: активная ортостатическая проба</vt:lpstr>
      <vt:lpstr>  I.Физическое здоровье </vt:lpstr>
      <vt:lpstr>Краткая шкала по оценке питания. Скрининг </vt:lpstr>
      <vt:lpstr>Краткая шкала по оценке питания. Оценочная часть </vt:lpstr>
      <vt:lpstr>FRAX</vt:lpstr>
      <vt:lpstr>Презентация PowerPoint</vt:lpstr>
      <vt:lpstr>Шкала FRAX</vt:lpstr>
      <vt:lpstr>Результат</vt:lpstr>
      <vt:lpstr>Порог вмешательства на основании определения 10—летнего абсолютного риска основных остеопоретических переломов</vt:lpstr>
      <vt:lpstr>Презентация PowerPoint</vt:lpstr>
      <vt:lpstr>II.Функциональный статус</vt:lpstr>
      <vt:lpstr>II.Функциональный статус</vt:lpstr>
      <vt:lpstr>II.Функциональный статус </vt:lpstr>
      <vt:lpstr>II.Функциональный статус  Индекс Бартел</vt:lpstr>
      <vt:lpstr>II.Функциональный статус  Индекс Бартел ( продолжение)</vt:lpstr>
      <vt:lpstr>II.Функциональный статус  Индекс Бартел  (продолжение)</vt:lpstr>
      <vt:lpstr>II.Функциональный статус </vt:lpstr>
      <vt:lpstr>Презентация PowerPoint</vt:lpstr>
      <vt:lpstr>II.Функциональный статус</vt:lpstr>
      <vt:lpstr>II.Функциональный статус</vt:lpstr>
      <vt:lpstr>  Тест «встань и иди»</vt:lpstr>
      <vt:lpstr>Тест «встань и иди»: интерпретация</vt:lpstr>
      <vt:lpstr>Тест «встань и иди»:интерпретация</vt:lpstr>
      <vt:lpstr>II.Функциональный статус </vt:lpstr>
      <vt:lpstr>Презентация PowerPoint</vt:lpstr>
      <vt:lpstr>III.Психическое здоровье</vt:lpstr>
      <vt:lpstr>III.Психическое здоровье</vt:lpstr>
      <vt:lpstr>III.Психическое здоровье</vt:lpstr>
      <vt:lpstr>III.Психическое здоровье Тест статуса умственных способностей </vt:lpstr>
      <vt:lpstr>III.Психическое здоровье Тест статуса умственных способностей ( продолжение)  </vt:lpstr>
      <vt:lpstr>III.Психическое здоровье Тест статуса умственных способностей (продолжение)</vt:lpstr>
      <vt:lpstr>III.Психическое здоровье </vt:lpstr>
      <vt:lpstr>III.Психическое здоровье </vt:lpstr>
      <vt:lpstr>III.Психическое здоровье.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III.Психическое здоровье.MoCA тест</vt:lpstr>
      <vt:lpstr>III.Психическое здоровье</vt:lpstr>
      <vt:lpstr>III.Психическое здоровье</vt:lpstr>
      <vt:lpstr>Гериатрическая шкала депрессии (GDS-15)</vt:lpstr>
      <vt:lpstr>PHQ-9</vt:lpstr>
      <vt:lpstr>Корнельская шкала депрессии у больных с деменцией</vt:lpstr>
      <vt:lpstr>Корнельская шкала депрессии у больных с деменцией</vt:lpstr>
      <vt:lpstr> IV.Социально-экономический статус</vt:lpstr>
      <vt:lpstr>Заключение гериатра</vt:lpstr>
      <vt:lpstr>Рекомендации</vt:lpstr>
      <vt:lpstr>Заключение гериатра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Хупкость</dc:title>
  <dc:creator>Валя</dc:creator>
  <cp:lastModifiedBy>doctor</cp:lastModifiedBy>
  <cp:revision>747</cp:revision>
  <cp:lastPrinted>2017-08-14T11:11:27Z</cp:lastPrinted>
  <dcterms:created xsi:type="dcterms:W3CDTF">2014-07-16T05:51:53Z</dcterms:created>
  <dcterms:modified xsi:type="dcterms:W3CDTF">2017-08-15T05:31:40Z</dcterms:modified>
</cp:coreProperties>
</file>